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1198" r:id="rId2"/>
    <p:sldId id="267" r:id="rId3"/>
    <p:sldId id="1246" r:id="rId4"/>
    <p:sldId id="1210" r:id="rId5"/>
    <p:sldId id="1242" r:id="rId6"/>
    <p:sldId id="1129" r:id="rId7"/>
    <p:sldId id="1195" r:id="rId8"/>
    <p:sldId id="1245" r:id="rId9"/>
    <p:sldId id="1113" r:id="rId10"/>
    <p:sldId id="406" r:id="rId11"/>
    <p:sldId id="256" r:id="rId12"/>
    <p:sldId id="257" r:id="rId13"/>
    <p:sldId id="1206" r:id="rId14"/>
    <p:sldId id="1207" r:id="rId15"/>
    <p:sldId id="1247" r:id="rId16"/>
    <p:sldId id="1184" r:id="rId17"/>
    <p:sldId id="1216" r:id="rId18"/>
    <p:sldId id="291" r:id="rId19"/>
    <p:sldId id="1168" r:id="rId20"/>
    <p:sldId id="1238" r:id="rId21"/>
    <p:sldId id="1239" r:id="rId22"/>
    <p:sldId id="1241" r:id="rId23"/>
    <p:sldId id="1243" r:id="rId24"/>
    <p:sldId id="1227" r:id="rId25"/>
    <p:sldId id="124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454"/>
    <a:srgbClr val="233063"/>
    <a:srgbClr val="047BC1"/>
    <a:srgbClr val="007A4A"/>
    <a:srgbClr val="A1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6" autoAdjust="0"/>
    <p:restoredTop sz="95004" autoAdjust="0"/>
  </p:normalViewPr>
  <p:slideViewPr>
    <p:cSldViewPr snapToGrid="0" snapToObjects="1">
      <p:cViewPr varScale="1">
        <p:scale>
          <a:sx n="106" d="100"/>
          <a:sy n="106" d="100"/>
        </p:scale>
        <p:origin x="88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 &amp; Leadership</c:v>
                </c:pt>
              </c:strCache>
            </c:strRef>
          </c:tx>
          <c:spPr>
            <a:solidFill>
              <a:srgbClr val="BAC4E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2782402349525602E-2"/>
                  <c:y val="0.2612855109983368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233063"/>
                        </a:solidFill>
                      </a:rPr>
                      <a:t>CULTURE &amp;</a:t>
                    </a:r>
                    <a:r>
                      <a:rPr lang="en-US" b="1" baseline="0" dirty="0">
                        <a:solidFill>
                          <a:srgbClr val="233063"/>
                        </a:solidFill>
                      </a:rPr>
                      <a:t> LEADERSHIP, </a:t>
                    </a:r>
                    <a:fld id="{8CBDC26F-1793-FC48-8BDC-EF930E6466C9}" type="VALUE">
                      <a:rPr lang="en-US" b="1" baseline="0" smtClean="0">
                        <a:solidFill>
                          <a:srgbClr val="233063"/>
                        </a:solidFill>
                      </a:rPr>
                      <a:pPr/>
                      <a:t>[VALUE]</a:t>
                    </a:fld>
                    <a:endParaRPr lang="en-US" b="1" baseline="0" dirty="0">
                      <a:solidFill>
                        <a:srgbClr val="233063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73D-914E-B675-47AC2629C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D-914E-B675-47AC2629CA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Enterprise-Wide Access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48716548797532E-17"/>
                  <c:y val="0.190520685102954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ENTERPRISE-</a:t>
                    </a:r>
                    <a:br>
                      <a:rPr lang="en-US" sz="900" b="1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WIDE</a:t>
                    </a:r>
                    <a:br>
                      <a:rPr lang="en-US" sz="900" b="1" baseline="0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baseline="0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ACCESS, </a:t>
                    </a:r>
                    <a:fld id="{93D8CB7F-F1E2-B148-BABC-60C009FD05F8}" type="VALUE">
                      <a:rPr lang="en-US" sz="900" b="1" baseline="0" smtClean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9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900" b="1" baseline="0" dirty="0">
                      <a:solidFill>
                        <a:srgbClr val="23306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73D-914E-B675-47AC2629C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D-914E-B675-47AC2629CAF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Employment Practices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73D-914E-B675-47AC2629CAF9}"/>
              </c:ext>
            </c:extLst>
          </c:dPt>
          <c:dLbls>
            <c:dLbl>
              <c:idx val="0"/>
              <c:layout>
                <c:manualLayout>
                  <c:x val="-8.4327078518214263E-2"/>
                  <c:y val="0.250398829015721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242C65">
                            <a:lumMod val="75000"/>
                            <a:lumOff val="2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EMPLOYMENT PRACTICES, 40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rgbClr val="242C65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0259774680016"/>
                      <c:h val="0.119864728170487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873D-914E-B675-47AC2629C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97" b="0" i="0" u="none" strike="noStrike" kern="1200" baseline="0">
                    <a:solidFill>
                      <a:srgbClr val="242C65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3D-914E-B675-47AC2629CAF9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Community Engagement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95964133248752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242C65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COMMUNITY</a:t>
                    </a:r>
                    <a:b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ENGAGEMENT,</a:t>
                    </a:r>
                    <a:b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fld id="{F6A673A7-B0FB-7545-AA17-33F1F0DBCD71}" type="VALUE">
                      <a:rPr lang="en-US" sz="900" b="1" i="0" u="none" strike="noStrike" kern="1200" spc="-30" baseline="0" smtClean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242C65">
                              <a:lumMod val="75000"/>
                              <a:lumOff val="25000"/>
                            </a:srgbClr>
                          </a:solidFill>
                        </a:defRPr>
                      </a:pPr>
                      <a:t>[VALUE]</a:t>
                    </a:fld>
                    <a:endParaRPr lang="en-US" sz="900" b="1" i="0" u="none" strike="noStrike" kern="1200" spc="-30" baseline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rgbClr val="242C65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F6-9146-B501-8010E9987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F6-9146-B501-8010E99876E3}"/>
            </c:ext>
          </c:extLst>
        </c:ser>
        <c:ser>
          <c:idx val="6"/>
          <c:order val="4"/>
          <c:tx>
            <c:strRef>
              <c:f>Sheet1!$F$1</c:f>
              <c:strCache>
                <c:ptCount val="1"/>
                <c:pt idx="0">
                  <c:v>Supplier Diversity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1262359390106425E-3"/>
                  <c:y val="0.190520685102954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242C65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  <a:t>SUPPLIER</a:t>
                    </a:r>
                    <a:b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</a:br>
                    <a: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  <a:t>DIVERSITY,</a:t>
                    </a:r>
                    <a:b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</a:br>
                    <a:fld id="{B3A29FE2-AAA4-E947-884B-7D94ACE8D058}" type="VALUE">
                      <a:rPr lang="en-US" sz="900" b="1" i="0" u="none" strike="noStrike" kern="1200" baseline="0" smtClean="0">
                        <a:solidFill>
                          <a:schemeClr val="tx1"/>
                        </a:solidFill>
                        <a:latin typeface="+mn-lt"/>
                        <a:cs typeface="Objektiv Mk2" panose="020B0502020204020203" pitchFamily="34" charset="77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242C65">
                              <a:lumMod val="75000"/>
                              <a:lumOff val="25000"/>
                            </a:srgbClr>
                          </a:solidFill>
                        </a:defRPr>
                      </a:pPr>
                      <a:t>[VALUE]</a:t>
                    </a:fld>
                    <a:endParaRPr lang="en-US" sz="900" b="1" i="0" u="none" strike="noStrike" kern="1200" baseline="0" dirty="0">
                      <a:solidFill>
                        <a:schemeClr val="tx1"/>
                      </a:solidFill>
                      <a:latin typeface="+mn-lt"/>
                      <a:cs typeface="Objektiv Mk2" panose="020B0502020204020203" pitchFamily="34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rgbClr val="242C65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AF6-9146-B501-8010E9987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F6-9146-B501-8010E99876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bjektiv Mk2" panose="020B0502020204020203" pitchFamily="34" charset="77"/>
                <a:ea typeface="+mn-ea"/>
                <a:cs typeface="Objektiv Mk2" panose="020B0502020204020203" pitchFamily="34" charset="77"/>
              </a:defRPr>
            </a:pPr>
            <a:endParaRPr lang="en-US"/>
          </a:p>
        </c:txPr>
        <c:crossAx val="4789912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</c:v>
                </c:pt>
              </c:strCache>
            </c:strRef>
          </c:tx>
          <c:spPr>
            <a:pattFill prst="dkHorz">
              <a:fgClr>
                <a:srgbClr val="BAC4E2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E-7C4D-9DCA-B343F23406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Leadership</c:v>
                </c:pt>
              </c:strCache>
            </c:strRef>
          </c:tx>
          <c:spPr>
            <a:pattFill prst="dkVert">
              <a:fgClr>
                <a:srgbClr val="BAC4E2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5E-7C4D-9DCA-B343F23406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3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912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</c:v>
                </c:pt>
              </c:strCache>
            </c:strRef>
          </c:tx>
          <c:spPr>
            <a:pattFill prst="dkHorz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9-2846-A537-1F19BFC6C2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Leadership</c:v>
                </c:pt>
              </c:strCache>
            </c:strRef>
          </c:tx>
          <c:spPr>
            <a:pattFill prst="dkVert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9-2846-A537-1F19BFC6C2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pattFill prst="wdUpDiag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C9-2846-A537-1F19BFC6C2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pattFill prst="wdDnDiag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C9-2846-A537-1F19BFC6C2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4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912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 &amp; Leadership</c:v>
                </c:pt>
              </c:strCache>
            </c:strRef>
          </c:tx>
          <c:spPr>
            <a:solidFill>
              <a:schemeClr val="tx1"/>
            </a:solidFill>
            <a:ln w="1905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7-2D4C-9192-02021E3131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Enterprise-Wide Access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C7-2D4C-9192-02021E3131CA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Employment Practices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FC7-2D4C-9192-02021E3131CA}"/>
              </c:ext>
            </c:extLst>
          </c:dPt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C7-2D4C-9192-02021E3131CA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Community Engagement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C7-2D4C-9192-02021E3131CA}"/>
            </c:ext>
          </c:extLst>
        </c:ser>
        <c:ser>
          <c:idx val="6"/>
          <c:order val="4"/>
          <c:tx>
            <c:strRef>
              <c:f>Sheet1!$F$1</c:f>
              <c:strCache>
                <c:ptCount val="1"/>
                <c:pt idx="0">
                  <c:v>Supplier Diversity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C7-2D4C-9192-02021E313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high"/>
        <c:crossAx val="478991264"/>
        <c:crosses val="autoZero"/>
        <c:crossBetween val="between"/>
        <c:majorUnit val="20"/>
        <c:minorUnit val="1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3306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2014 (Pilot)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</c:v>
                </c:pt>
                <c:pt idx="1">
                  <c:v>80</c:v>
                </c:pt>
                <c:pt idx="2">
                  <c:v>83</c:v>
                </c:pt>
                <c:pt idx="3">
                  <c:v>110</c:v>
                </c:pt>
                <c:pt idx="4">
                  <c:v>145</c:v>
                </c:pt>
                <c:pt idx="5">
                  <c:v>180</c:v>
                </c:pt>
                <c:pt idx="6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A-D54E-8E49-19D8B6B506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2014 (Pilot)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Sheet1!$C$2:$C$8</c:f>
            </c:numRef>
          </c:val>
          <c:extLst>
            <c:ext xmlns:c16="http://schemas.microsoft.com/office/drawing/2014/chart" uri="{C3380CC4-5D6E-409C-BE32-E72D297353CC}">
              <c16:uniqueId val="{00000001-B99A-D54E-8E49-19D8B6B50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64601056"/>
        <c:axId val="112361355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New Participants</c:v>
                </c:pt>
              </c:strCache>
            </c:strRef>
          </c:tx>
          <c:spPr>
            <a:ln w="41275" cap="rnd">
              <a:solidFill>
                <a:srgbClr val="047BC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47BC1"/>
              </a:solidFill>
              <a:ln w="22225">
                <a:solidFill>
                  <a:srgbClr val="03E454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2014 (Pilot)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1">
                  <c:v>42</c:v>
                </c:pt>
                <c:pt idx="2">
                  <c:v>20</c:v>
                </c:pt>
                <c:pt idx="3">
                  <c:v>37</c:v>
                </c:pt>
                <c:pt idx="4">
                  <c:v>38</c:v>
                </c:pt>
                <c:pt idx="5">
                  <c:v>43</c:v>
                </c:pt>
                <c:pt idx="6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9A-D54E-8E49-19D8B6B50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846208"/>
        <c:axId val="1159855760"/>
      </c:lineChart>
      <c:catAx>
        <c:axId val="11646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13552"/>
        <c:crosses val="autoZero"/>
        <c:auto val="1"/>
        <c:lblAlgn val="ctr"/>
        <c:lblOffset val="100"/>
        <c:noMultiLvlLbl val="0"/>
      </c:catAx>
      <c:valAx>
        <c:axId val="112361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spPr>
          <a:noFill/>
          <a:ln>
            <a:solidFill>
              <a:srgbClr val="23306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233063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pPr>
            <a:endParaRPr lang="en-US"/>
          </a:p>
        </c:txPr>
        <c:crossAx val="1164601056"/>
        <c:crosses val="autoZero"/>
        <c:crossBetween val="between"/>
        <c:minorUnit val="25"/>
      </c:valAx>
      <c:valAx>
        <c:axId val="1159855760"/>
        <c:scaling>
          <c:orientation val="minMax"/>
        </c:scaling>
        <c:delete val="0"/>
        <c:axPos val="r"/>
        <c:numFmt formatCode="General" sourceLinked="1"/>
        <c:majorTickMark val="none"/>
        <c:minorTickMark val="cross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47BC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pPr>
            <a:endParaRPr lang="en-US"/>
          </a:p>
        </c:txPr>
        <c:crossAx val="1167846208"/>
        <c:crosses val="max"/>
        <c:crossBetween val="between"/>
        <c:majorUnit val="15"/>
      </c:valAx>
      <c:catAx>
        <c:axId val="1167846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98557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rgbClr val="2330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330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3E45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Banking</c:v>
                </c:pt>
                <c:pt idx="1">
                  <c:v>Retail</c:v>
                </c:pt>
                <c:pt idx="2">
                  <c:v>Food, Beverage &amp; Grocery</c:v>
                </c:pt>
                <c:pt idx="3">
                  <c:v>Aerospace &amp; Defense</c:v>
                </c:pt>
                <c:pt idx="4">
                  <c:v>Pharmaceuticals</c:v>
                </c:pt>
                <c:pt idx="5">
                  <c:v>Professional Services</c:v>
                </c:pt>
                <c:pt idx="6">
                  <c:v>Energy &amp; Utilities</c:v>
                </c:pt>
                <c:pt idx="7">
                  <c:v>Telecom</c:v>
                </c:pt>
                <c:pt idx="8">
                  <c:v>Other</c:v>
                </c:pt>
                <c:pt idx="9">
                  <c:v>Manufacturing</c:v>
                </c:pt>
                <c:pt idx="10">
                  <c:v>Insurance</c:v>
                </c:pt>
                <c:pt idx="11">
                  <c:v>Healthcare</c:v>
                </c:pt>
                <c:pt idx="12">
                  <c:v>Financial Services </c:v>
                </c:pt>
                <c:pt idx="13">
                  <c:v>Tech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2.4590163934426229E-2</c:v>
                </c:pt>
                <c:pt idx="1">
                  <c:v>2.8688524590163935E-2</c:v>
                </c:pt>
                <c:pt idx="2">
                  <c:v>2.8688524590163935E-2</c:v>
                </c:pt>
                <c:pt idx="3">
                  <c:v>3.2786885245901641E-2</c:v>
                </c:pt>
                <c:pt idx="4">
                  <c:v>4.0983606557377046E-2</c:v>
                </c:pt>
                <c:pt idx="5">
                  <c:v>4.5081967213114756E-2</c:v>
                </c:pt>
                <c:pt idx="6">
                  <c:v>4.5081967213114756E-2</c:v>
                </c:pt>
                <c:pt idx="7">
                  <c:v>4.9180327868852458E-2</c:v>
                </c:pt>
                <c:pt idx="8">
                  <c:v>5.3278688524590161E-2</c:v>
                </c:pt>
                <c:pt idx="9">
                  <c:v>6.5573770491803282E-2</c:v>
                </c:pt>
                <c:pt idx="10">
                  <c:v>6.5573770491803282E-2</c:v>
                </c:pt>
                <c:pt idx="11">
                  <c:v>9.0163934426229511E-2</c:v>
                </c:pt>
                <c:pt idx="12">
                  <c:v>0.13524590163934427</c:v>
                </c:pt>
                <c:pt idx="13">
                  <c:v>0.13934426229508196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2-7744-8809-DB6614B35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axId val="877847328"/>
        <c:axId val="1021185488"/>
      </c:barChart>
      <c:catAx>
        <c:axId val="87784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2330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1185488"/>
        <c:crosses val="autoZero"/>
        <c:auto val="1"/>
        <c:lblAlgn val="ctr"/>
        <c:lblOffset val="100"/>
        <c:noMultiLvlLbl val="0"/>
      </c:catAx>
      <c:valAx>
        <c:axId val="1021185488"/>
        <c:scaling>
          <c:orientation val="minMax"/>
          <c:max val="0.14000000000000001"/>
        </c:scaling>
        <c:delete val="1"/>
        <c:axPos val="b"/>
        <c:numFmt formatCode="0.0%" sourceLinked="1"/>
        <c:majorTickMark val="out"/>
        <c:minorTickMark val="none"/>
        <c:tickLblPos val="nextTo"/>
        <c:crossAx val="87784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0519E-F92C-0249-93A8-F88260EC714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F272-5D1C-5040-89AF-5DF65A857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42F18-08E8-8A4B-A0D6-F72E8CC8FD8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2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FF272-5D1C-5040-89AF-5DF65A857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C4AE-335A-4C75-99E6-07D57E25A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C4AE-335A-4C75-99E6-07D57E25A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3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C4AE-335A-4C75-99E6-07D57E25A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88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C4AE-335A-4C75-99E6-07D57E25A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42F18-08E8-8A4B-A0D6-F72E8CC8FD8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21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21306F"/>
                </a:solidFill>
                <a:latin typeface="Arial" panose="020B0604020202020204"/>
                <a:cs typeface="Objektiv Mk2" panose="020B0502020204020203" pitchFamily="34" charset="77"/>
              </a:rPr>
              <a:t>In 2020, 75% of participating DEI companies have operations outside of the U.S.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21306F"/>
                </a:solidFill>
                <a:latin typeface="Arial" panose="020B0604020202020204"/>
                <a:cs typeface="Objektiv Mk2" panose="020B0502020204020203" pitchFamily="34" charset="77"/>
              </a:rPr>
              <a:t>Of the non-U.S.-based employees 186 companies who said they have operations outside of the United States, there’s a non-U.S. workforce representation of 7,496,147.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21306F"/>
                </a:solidFill>
                <a:latin typeface="Arial" panose="020B0604020202020204"/>
                <a:cs typeface="Objektiv Mk2" panose="020B0502020204020203" pitchFamily="34" charset="77"/>
              </a:rPr>
              <a:t>75% of multinational companies reported operations outside of the U.S. have disability inclusive standards of non-discrimination in the workplace for all employees compared to 69% in 2019.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21306F"/>
                </a:solidFill>
                <a:latin typeface="Arial" panose="020B0604020202020204"/>
                <a:cs typeface="Objektiv Mk2" panose="020B0502020204020203" pitchFamily="34" charset="77"/>
              </a:rPr>
              <a:t>42% of multinational companies also report their non-U.S. operations have established disability-focused Employee Resource Group (ERG) or Affinity Group chapters, compared to 41% in 2019.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D58BF-EAC1-EE43-96D0-F8325C3103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7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EA2701C-0DB9-E64E-AFF3-079630CFE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7168B-2E46-5C49-8B9B-A95C79D6B59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5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Pension Fund PWRI – based in the Netherlands; Ethical Partners Fund Management based in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7168B-2E46-5C49-8B9B-A95C79D6B59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3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DIVE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FF272-5D1C-5040-89AF-5DF65A857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20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FF272-5D1C-5040-89AF-5DF65A857F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0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Make two versions: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THIS comprehensive + Companies that take DEI that are not partners.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Promote during ADWEEK – Sept. 30</a:t>
            </a:r>
            <a:r>
              <a:rPr lang="en-US" b="0" baseline="30000" dirty="0"/>
              <a:t>th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42F18-08E8-8A4B-A0D6-F72E8CC8FD8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670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Mental Health, COVID response, Global, Procurement Toolkit.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FF272-5D1C-5040-89AF-5DF65A857F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25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Mental Health, COVID response, Global, Procurement Toolkit.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FF272-5D1C-5040-89AF-5DF65A857F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2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667340E-FBB0-0640-AA3D-9E8E46C6D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EA2701C-0DB9-E64E-AFF3-079630CFE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8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42F18-08E8-8A4B-A0D6-F72E8CC8FD8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768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B94D-4BBF-412E-8C44-6E8226A63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 knockout logos of DEI, AAPD and Disability:IN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D58BF-EAC1-EE43-96D0-F8325C3103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2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FC4AE-335A-4C75-99E6-07D57E25A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4319-4DEE-474A-B324-D7FDF08B8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EF6F6-7ABE-B643-93FF-634932DE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9CBE7-0609-4040-8EC2-9D44A766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78825-A5AE-1F43-A105-1BF9E412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F278-D84E-8345-899D-4D6EF0D1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1001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984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8C0B-3574-E141-B67E-2626B257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2711-7C73-D74D-86CD-EBE157A6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5BB59-C1F0-F24D-95D5-BA14BE97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D9BC-F33E-AB47-9F29-A407BDA4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6AAEB-3BF6-604B-9667-664048FB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7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541A-7B0E-6046-AC05-4CB62570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8AA1B-A529-6B4C-A198-22755B97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9EAAA-D91E-A24B-998B-9C35A3DB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24000-5337-224B-B6A1-D7616E0C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7E64-46EE-714D-9CE4-17F6A926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D2FB-49E4-4D42-B96E-D706148E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63C6-D924-C941-A5D5-DF58B1277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20F67-029E-FB49-AD67-0E917B39F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0D451-1E31-9646-84A5-5AD805F5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0793B-D735-8146-A9E6-AF76EFA2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24548-67EF-494A-BE57-FE06D77C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7F29-1CA7-0241-AECB-79DF9A0D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2D91C-DE39-994F-9943-F6F19315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4ED2A-D78A-214C-B396-7FA3A807A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073C8-546C-E442-947D-DBBA8B635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A464E-1514-2A44-967B-AA1C8848C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1F3CF-305E-B744-BEF5-7D9D3558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6863F-81E1-BC4F-90F3-18B61552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0B128-3628-0343-AD59-27103E0A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0352-849E-7247-9187-5A028EDA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1B74B-7737-FE46-8AB4-69B8F8B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3E147-9FE0-6843-81F8-CD5F43E6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B7B5E-D81B-A241-BC47-223D2939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DF518-D20B-FA40-BA23-70989367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EE37C-BD18-AD4F-9006-2CC6BDDD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DEBEF-F0AF-474F-A3F1-C6C7D3FD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61E0-3578-D74F-88AE-B725456B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A636-30F7-394E-9838-1C1CE96C1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9FC9E-204C-C84F-AE57-B3AB27C62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492CC-135C-EC4D-9994-B4AEE44C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39D57-C5BB-594B-B451-09304F11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66F1-EEEF-9444-8671-C08C7660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A6D5-2F4C-D046-AC68-B7769321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B2CE4-0F18-3343-B79A-5B3205877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74708-32CC-3140-8A57-6774300A5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0D4D1-1220-B54A-801C-69A6E87A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6A167-263A-CB4A-98A9-11CC48E7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DE0C0-BC56-314A-B1A4-B9FEF9E1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0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DEFD6-89A2-6049-A70D-E39E91B8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E7AB-010C-8D4F-AB51-1993E2DD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5C50-D351-AF44-A9BA-149C93E24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F9C00-693A-A342-AECD-7E69ECB3FFD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44A2-E128-FC43-9F84-F4A1B1662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85E1-EFAA-EC4E-9A11-52440CE6D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2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rinclusion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disabilityin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s://abcnews.go.com/Business/covid-19-pandemic-reversed-decades-employment-gains-disabled/story?id=73174454" TargetMode="External"/><Relationship Id="rId7" Type="http://schemas.openxmlformats.org/officeDocument/2006/relationships/hyperlink" Target="https://fortune.com/2020/07/26/ada-30th-anniversary-inclusion-workplac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s://www.adweek.com/digital/ceos-disability-inclusion-pledge/" TargetMode="Externa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abilityin.org/resource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in.org/resources/" TargetMode="External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AD8AD-BCAF-424D-BE56-8EB274B55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644342"/>
            <a:ext cx="12192000" cy="1213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EA507E8-A7CE-5741-85DE-CB46023D8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80" y="2275330"/>
            <a:ext cx="10712045" cy="1840140"/>
          </a:xfrm>
        </p:spPr>
        <p:txBody>
          <a:bodyPr anchor="t">
            <a:noAutofit/>
          </a:bodyPr>
          <a:lstStyle/>
          <a:p>
            <a:pPr algn="l"/>
            <a:r>
              <a:rPr lang="en-US" sz="40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  <a:t>Annual Forum for </a:t>
            </a:r>
            <a:br>
              <a:rPr lang="en-US" sz="40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  <a:t>Equal Opportunities of the </a:t>
            </a:r>
            <a:br>
              <a:rPr lang="en-US" sz="40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  <a:t>Business Advisory Board on Disabilities</a:t>
            </a:r>
          </a:p>
        </p:txBody>
      </p:sp>
      <p:sp>
        <p:nvSpPr>
          <p:cNvPr id="10" name="Sub Title">
            <a:extLst>
              <a:ext uri="{FF2B5EF4-FFF2-40B4-BE49-F238E27FC236}">
                <a16:creationId xmlns:a16="http://schemas.microsoft.com/office/drawing/2014/main" id="{5618358E-8768-9648-B456-636E2046D4B6}"/>
              </a:ext>
            </a:extLst>
          </p:cNvPr>
          <p:cNvSpPr txBox="1"/>
          <p:nvPr/>
        </p:nvSpPr>
        <p:spPr>
          <a:xfrm>
            <a:off x="240680" y="5982118"/>
            <a:ext cx="9773631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 b="1" spc="100" dirty="0">
                <a:solidFill>
                  <a:srgbClr val="03E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Jill Houghton, President &amp; CEO</a:t>
            </a:r>
          </a:p>
        </p:txBody>
      </p:sp>
      <p:pic>
        <p:nvPicPr>
          <p:cNvPr id="8" name="Picture 7" descr="Disability:IN logo">
            <a:extLst>
              <a:ext uri="{FF2B5EF4-FFF2-40B4-BE49-F238E27FC236}">
                <a16:creationId xmlns:a16="http://schemas.microsoft.com/office/drawing/2014/main" id="{DE50BA09-F99A-48EB-8109-D67C04DC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185" y="298514"/>
            <a:ext cx="3094089" cy="101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6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7CA694-6DAC-49D0-8947-F5C4571B5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2000" cy="1882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33B79-DB09-0D42-94AC-89E01C12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608965"/>
            <a:ext cx="7432040" cy="13255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TOP PARTICIPATING INDUSTRIES</a:t>
            </a:r>
          </a:p>
        </p:txBody>
      </p:sp>
      <p:graphicFrame>
        <p:nvGraphicFramePr>
          <p:cNvPr id="4" name="Chart 3" descr="Top Participating Industries from most to least: &#10;Tech 13.9%&#10;Financial Services  13.5%&#10;Healthcare 9.0%&#10;Insurance 6.6%&#10;Manufacturing 6.6%&#10;Other 5.3%&#10;Telecom 4.9%&#10;Energy &amp; Utilities 4.5%&#10;Professional Services 4.5%&#10;Pharmaceuticals 4.1%&#10;Aerospace &amp; Defense 3.3%&#10;Food, Beverage &amp; Grocery 2.9%&#10;Retail 2.9%&#10;Banking 2.5%">
            <a:extLst>
              <a:ext uri="{FF2B5EF4-FFF2-40B4-BE49-F238E27FC236}">
                <a16:creationId xmlns:a16="http://schemas.microsoft.com/office/drawing/2014/main" id="{D6C7AAFD-06B8-384F-96DD-032B1820AF04}"/>
              </a:ext>
            </a:extLst>
          </p:cNvPr>
          <p:cNvGraphicFramePr/>
          <p:nvPr/>
        </p:nvGraphicFramePr>
        <p:xfrm>
          <a:off x="350520" y="1934528"/>
          <a:ext cx="11490960" cy="478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F1FEB00-4E09-D342-86AE-86F82E8795E4}"/>
              </a:ext>
            </a:extLst>
          </p:cNvPr>
          <p:cNvSpPr/>
          <p:nvPr/>
        </p:nvSpPr>
        <p:spPr>
          <a:xfrm>
            <a:off x="7782560" y="4236048"/>
            <a:ext cx="4043943" cy="2376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233063"/>
                </a:solidFill>
                <a:latin typeface="Arial Black" panose="020B0A04020102020204"/>
                <a:cs typeface="Objektiv Mk2 Black" panose="020B0502020204020203" pitchFamily="34" charset="77"/>
              </a:rPr>
              <a:t>Other Represented Industries: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233063"/>
                </a:solidFill>
                <a:latin typeface="Arial" panose="020B0604020202020204"/>
                <a:cs typeface="Objektiv Mk2" panose="020B0502020204020203" pitchFamily="34" charset="77"/>
              </a:rPr>
              <a:t>Legal, Entertainment &amp; Leisure, Media, Agriculture, Airlines, Hotels / Resorts / Casinos, Real Estate, Travel, Advertising &amp; Marketing, Automotive, Consumer Products, Oil &amp; Gas, Chemical, Engineering &amp; Construction, Information Services, and Mail &amp; Freight Delivery.</a:t>
            </a:r>
          </a:p>
        </p:txBody>
      </p:sp>
    </p:spTree>
    <p:extLst>
      <p:ext uri="{BB962C8B-B14F-4D97-AF65-F5344CB8AC3E}">
        <p14:creationId xmlns:p14="http://schemas.microsoft.com/office/powerpoint/2010/main" val="390635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384CC5E-0F94-44A0-B9F3-D9284D319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2000" cy="1375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34EAB670-AEF5-4B02-A79E-F67DA845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2" y="578338"/>
            <a:ext cx="11512720" cy="485320"/>
          </a:xfrm>
        </p:spPr>
        <p:txBody>
          <a:bodyPr>
            <a:noAutofit/>
          </a:bodyPr>
          <a:lstStyle/>
          <a:p>
            <a:r>
              <a:rPr lang="en-US" sz="4800" b="1" spc="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2020 COMPANIES EARNING </a:t>
            </a:r>
            <a:r>
              <a:rPr lang="en-US" sz="4800" b="1" spc="150" dirty="0">
                <a:solidFill>
                  <a:srgbClr val="03E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100</a:t>
            </a:r>
            <a:endParaRPr lang="en-US" sz="2400" b="1" dirty="0">
              <a:solidFill>
                <a:srgbClr val="03E45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34" name="Group 33" descr="Logos for the following companies:&#10;3M &#10;Accenture&#10;Adobe Inc.&#10;Allstate Insurance Company&#10;Ameren Corporation&#10;American Airlines &#10;American Electric Power&#10;American Water&#10;Aramark&#10;AT&amp;T &#10;BAE Systems, Inc.&#10;Bank of America&#10;Best Buy &#10;Biogen&#10;Blue Cross &amp; Blue Shield of Rhode Island&#10;Blue Cross Blue Shield of Massachusetts&#10;Blue Cross Blue Shield of Michigan&#10;Blue Shield of California &#10;BMO Harris Bank&#10;BNY Mellon&#10;Boehringer Ingelheim&#10;Booz Allen Hamilton&#10;Boston Scientific Corporation&#10;Bristol Myers Squibb&#10;Capital One &#10;Caterpillar Inc.&#10;Centene® Corporation&#10;CenturyLink&#10;Chevron&#10;Children's Hospital of Philadelphia&#10;Choice Hotels International &#10;Cigna&#10;Cisco Systems Inc. &#10;Comcast NBCUniversal&#10;Compass Group USA&#10;Corning Incorporated&#10;CVS Health&#10;Dell Technologies&#10;Deloitte &#10;Delta Air Lines&#10;Dominion Energy&#10;Dow&#10;DuPont&#10;DXC Technology&#10;Edison International&#10;Eli Lilly and Company&#10;Equitable&#10;Ernst &amp; Young LLP&#10;Facebook, Inc.&#10;Fidelity Investments&#10;Florida Blue&#10;Freddie Mac&#10;Froedtert &amp; The Medical College of Wisconsin&#10;General Motors&#10;GlaxoSmithKline plc&#10;Google&#10;Grant Thornton LLP&#10;Health Care Service Corporation&#10;Hewlett Packard Enterprise&#10;Highmark Health&#10;HP Inc. &#10;Humana&#10;Huntington Bank &#10;IFF&#10;Intel Corporation&#10;Johnson &amp; Johnson&#10;JPMorgan Chase &amp; Co&#10;Kaiser Permanente&#10;KPMG LLP&#10;L'Oreal USA">
            <a:extLst>
              <a:ext uri="{FF2B5EF4-FFF2-40B4-BE49-F238E27FC236}">
                <a16:creationId xmlns:a16="http://schemas.microsoft.com/office/drawing/2014/main" id="{3CB86FA1-E28D-AE41-99C3-4D1358D123BF}"/>
              </a:ext>
            </a:extLst>
          </p:cNvPr>
          <p:cNvGrpSpPr/>
          <p:nvPr/>
        </p:nvGrpSpPr>
        <p:grpSpPr>
          <a:xfrm>
            <a:off x="281349" y="1321723"/>
            <a:ext cx="11639289" cy="5479132"/>
            <a:chOff x="9877" y="1121690"/>
            <a:chExt cx="12235699" cy="5759889"/>
          </a:xfrm>
        </p:grpSpPr>
        <p:sp>
          <p:nvSpPr>
            <p:cNvPr id="12" name="Slide #2">
              <a:extLst>
                <a:ext uri="{FF2B5EF4-FFF2-40B4-BE49-F238E27FC236}">
                  <a16:creationId xmlns:a16="http://schemas.microsoft.com/office/drawing/2014/main" id="{0E21EBD7-2F62-3340-8249-B45A87B8E535}"/>
                </a:ext>
              </a:extLst>
            </p:cNvPr>
            <p:cNvSpPr txBox="1">
              <a:spLocks/>
            </p:cNvSpPr>
            <p:nvPr/>
          </p:nvSpPr>
          <p:spPr>
            <a:xfrm>
              <a:off x="9067794" y="5927724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F526FBC6-D461-C147-912A-89496DD6DBE8}" type="slidenum">
                <a:rPr lang="en-US" sz="1200" smtClean="0">
                  <a:solidFill>
                    <a:srgbClr val="898989"/>
                  </a:solidFill>
                  <a:latin typeface="Objektiv Mk2" panose="020B0502020204020203" pitchFamily="34" charset="77"/>
                  <a:cs typeface="Objektiv Mk2" panose="020B0502020204020203" pitchFamily="34" charset="77"/>
                </a:rPr>
                <a:pPr algn="r"/>
                <a:t>11</a:t>
              </a:fld>
              <a:endParaRPr lang="en-US" sz="1200" dirty="0">
                <a:solidFill>
                  <a:srgbClr val="898989"/>
                </a:solidFill>
                <a:latin typeface="Objektiv Mk2" panose="020B0502020204020203" pitchFamily="34" charset="77"/>
                <a:cs typeface="Objektiv Mk2" panose="020B0502020204020203" pitchFamily="34" charset="77"/>
              </a:endParaRPr>
            </a:p>
          </p:txBody>
        </p:sp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70506A1-CF20-8841-B944-6ED1A983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609" y="1278708"/>
              <a:ext cx="5890498" cy="517091"/>
            </a:xfrm>
            <a:prstGeom prst="rect">
              <a:avLst/>
            </a:prstGeom>
          </p:spPr>
        </p:pic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F0EC902-B339-AE44-9533-043659473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4051" y="1121690"/>
              <a:ext cx="6039328" cy="852125"/>
            </a:xfrm>
            <a:prstGeom prst="rect">
              <a:avLst/>
            </a:prstGeom>
          </p:spPr>
        </p:pic>
        <p:pic>
          <p:nvPicPr>
            <p:cNvPr id="13" name="Picture 1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B0068A8-372D-224A-9847-6AEC002D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608" y="2054545"/>
              <a:ext cx="5890495" cy="716428"/>
            </a:xfrm>
            <a:prstGeom prst="rect">
              <a:avLst/>
            </a:prstGeom>
          </p:spPr>
        </p:pic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8203F8C-1D07-E846-A03C-DCE4934A4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892" y="3581361"/>
              <a:ext cx="6121241" cy="901848"/>
            </a:xfrm>
            <a:prstGeom prst="rect">
              <a:avLst/>
            </a:prstGeom>
          </p:spPr>
        </p:pic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EBB5E32-7697-E947-BCA4-56A18B9A0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1961" y="3754620"/>
              <a:ext cx="6043476" cy="615618"/>
            </a:xfrm>
            <a:prstGeom prst="rect">
              <a:avLst/>
            </a:prstGeom>
          </p:spPr>
        </p:pic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38C8A91-C04D-9E47-8DA6-197EED00F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1405" y="4324475"/>
              <a:ext cx="5926781" cy="1170689"/>
            </a:xfrm>
            <a:prstGeom prst="rect">
              <a:avLst/>
            </a:prstGeom>
          </p:spPr>
        </p:pic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0D8FBC3-B6C7-F04A-B279-54FA99A6A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004" y="5427270"/>
              <a:ext cx="5895546" cy="608247"/>
            </a:xfrm>
            <a:prstGeom prst="rect">
              <a:avLst/>
            </a:prstGeom>
          </p:spPr>
        </p:pic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8C0CA3A-75F0-9846-B690-D053B6E2E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1630" y="5342633"/>
              <a:ext cx="5966986" cy="777522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228C88-0AFA-484B-A858-6F5480CA1EDC}"/>
                </a:ext>
              </a:extLst>
            </p:cNvPr>
            <p:cNvGrpSpPr/>
            <p:nvPr/>
          </p:nvGrpSpPr>
          <p:grpSpPr>
            <a:xfrm>
              <a:off x="6193914" y="4345434"/>
              <a:ext cx="5756721" cy="1067868"/>
              <a:chOff x="538604" y="4231131"/>
              <a:chExt cx="5756721" cy="1067867"/>
            </a:xfrm>
          </p:grpSpPr>
          <p:pic>
            <p:nvPicPr>
              <p:cNvPr id="17" name="Picture 16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7B47783E-AA23-EB4E-9136-489EF9EAE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7181" y="4231131"/>
                <a:ext cx="5728144" cy="1067867"/>
              </a:xfrm>
              <a:prstGeom prst="rect">
                <a:avLst/>
              </a:prstGeom>
            </p:spPr>
          </p:pic>
          <p:pic>
            <p:nvPicPr>
              <p:cNvPr id="19" name="Picture 18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AB25D70D-F32B-F24F-959C-884F8434E8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91347" y="4374781"/>
                <a:ext cx="835773" cy="793554"/>
              </a:xfrm>
              <a:prstGeom prst="rect">
                <a:avLst/>
              </a:prstGeom>
              <a:ln w="76200">
                <a:solidFill>
                  <a:schemeClr val="bg1"/>
                </a:solidFill>
              </a:ln>
            </p:spPr>
          </p:pic>
          <p:pic>
            <p:nvPicPr>
              <p:cNvPr id="21" name="Picture 20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14E3B3F7-6F41-5E47-B8D3-8A406B3023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8604" y="4311994"/>
                <a:ext cx="1006791" cy="944912"/>
              </a:xfrm>
              <a:prstGeom prst="rect">
                <a:avLst/>
              </a:prstGeom>
            </p:spPr>
          </p:pic>
        </p:grpSp>
        <p:pic>
          <p:nvPicPr>
            <p:cNvPr id="24" name="Picture 2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865D03F-8FA5-8745-8EB0-DAEA38C5D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4982" y="2054912"/>
              <a:ext cx="6052714" cy="716427"/>
            </a:xfrm>
            <a:prstGeom prst="rect">
              <a:avLst/>
            </a:prstGeom>
          </p:spPr>
        </p:pic>
        <p:pic>
          <p:nvPicPr>
            <p:cNvPr id="25" name="Picture 2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6C1642D-8EA4-BE44-8D8A-0B5DD6FEC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756" y="2860403"/>
              <a:ext cx="6052714" cy="856891"/>
            </a:xfrm>
            <a:prstGeom prst="rect">
              <a:avLst/>
            </a:prstGeom>
          </p:spPr>
        </p:pic>
        <p:pic>
          <p:nvPicPr>
            <p:cNvPr id="26" name="Picture 2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EEB432C-029C-5149-BC1B-3E43101E3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4982" y="2837640"/>
              <a:ext cx="6052714" cy="901849"/>
            </a:xfrm>
            <a:prstGeom prst="rect">
              <a:avLst/>
            </a:prstGeom>
          </p:spPr>
        </p:pic>
        <p:pic>
          <p:nvPicPr>
            <p:cNvPr id="27" name="Picture 2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E5A3C42-199B-1142-B0C7-C0E8AD782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50335" y="2783621"/>
              <a:ext cx="1093330" cy="925720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30" name="Picture 2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EB5C5E2-525E-0E43-8285-65E5B1370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77" y="5992333"/>
              <a:ext cx="6384140" cy="808516"/>
            </a:xfrm>
            <a:prstGeom prst="rect">
              <a:avLst/>
            </a:prstGeom>
          </p:spPr>
        </p:pic>
        <p:pic>
          <p:nvPicPr>
            <p:cNvPr id="32" name="Picture 3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FFC8C00-3C50-9C4D-B1CF-E320ECEBA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004" y="5937574"/>
              <a:ext cx="1091443" cy="873125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33" name="Picture 3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23BCE7-02A3-374B-9EDC-BBA92713D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7270" y="5982483"/>
              <a:ext cx="1059845" cy="810519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31" name="Picture 3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8B2B5B1-0FAE-5749-9C2C-5AA720311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1436" y="6110286"/>
              <a:ext cx="6384140" cy="771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068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EC6035-F2D2-49B9-9C98-274905991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2000" cy="1375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518F1008-C41A-104A-9F55-C5CB2F5B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40" y="540137"/>
            <a:ext cx="11512720" cy="485320"/>
          </a:xfrm>
        </p:spPr>
        <p:txBody>
          <a:bodyPr>
            <a:noAutofit/>
          </a:bodyPr>
          <a:lstStyle/>
          <a:p>
            <a:r>
              <a:rPr lang="en-US" sz="4800" b="1" spc="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2020 COMPANIES EARNING </a:t>
            </a:r>
            <a:r>
              <a:rPr lang="en-US" sz="4800" b="1" spc="150" dirty="0">
                <a:solidFill>
                  <a:srgbClr val="03E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100</a:t>
            </a:r>
            <a:r>
              <a:rPr lang="en-US" sz="4800" b="1" spc="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(CONTINUED)</a:t>
            </a:r>
          </a:p>
        </p:txBody>
      </p:sp>
      <p:grpSp>
        <p:nvGrpSpPr>
          <p:cNvPr id="72" name="Group 71" descr="Logos for the following companies:&#10;Land O'Lakes, Inc.&#10;Lincoln Financial Group&#10;LinkedIn&#10;Lockheed Martin&#10;Lowe's Companies, Inc. &#10;M&amp;T Bank&#10;ManpowerGroup&#10;Marriott International, Inc.&#10;MassMutual&#10;Mastercard&#10;Mathematica Policy Research&#10;Mayo Clinic&#10;McKesson&#10;Medtronic plc&#10;Merck&#10;MetLife, Inc&#10;Microsoft&#10;Motorola Solutions, Inc.&#10;Northern Trust&#10;Northrop Grumman Corporation&#10;Northwestern Mutual&#10;Old National Bank&#10;Oracle&#10;Pacific Gas and Electric Company&#10;Pfizer Inc.&#10;PNC Financial Services Group, Inc.&#10;PPL Corporation&#10;Principal Financial Group&#10;Prudential Financial&#10;PwC&#10;Qualcomm&#10;Raytheon Company&#10;Reed Smith&#10;Royal Caribbean Cruises Ltd.&#10;S&amp;P Global&#10;Salesforce.com, inc.&#10;SAP America, Inc.&#10;Siemens USA&#10;Sodexo&#10;Sony &#10;Southern Company&#10;Southwest Airlines&#10;Spaulding Rehabilitation Network&#10;State Street&#10;Synchrony&#10;T-Mobile&#10;TD Bank&#10;The Boeing Company&#10;The Hartford&#10;The Travelers Companies, Inc.&#10;The Walt Disney Company&#10;Thermo Fisher Scientific&#10;Tracfone Wireless, Inc.&#10;Tufts Health Plan, Inc. &#10;U.S. Bank&#10;U.S. Cellular&#10;Ultimate Software&#10;United Airlines Holdings, Inc.&#10;United Services Automobile Association (USAA)&#10;UnitedHealth Group&#10;Unum&#10;UPS&#10;Verizon&#10;Visa Inc.&#10;Voya Financial&#10;Walgreens&#10;Walmart Inc.&#10;ZVRS and Purple Communications, a Division of ZP Better Together, LLC">
            <a:extLst>
              <a:ext uri="{FF2B5EF4-FFF2-40B4-BE49-F238E27FC236}">
                <a16:creationId xmlns:a16="http://schemas.microsoft.com/office/drawing/2014/main" id="{58E87A01-7A4D-C14A-B44A-E408E68DD9C0}"/>
              </a:ext>
            </a:extLst>
          </p:cNvPr>
          <p:cNvGrpSpPr/>
          <p:nvPr/>
        </p:nvGrpSpPr>
        <p:grpSpPr>
          <a:xfrm>
            <a:off x="46966" y="1549204"/>
            <a:ext cx="12093702" cy="5320938"/>
            <a:chOff x="46966" y="1520628"/>
            <a:chExt cx="12093702" cy="5320938"/>
          </a:xfrm>
        </p:grpSpPr>
        <p:sp>
          <p:nvSpPr>
            <p:cNvPr id="7" name="Slide #2">
              <a:extLst>
                <a:ext uri="{FF2B5EF4-FFF2-40B4-BE49-F238E27FC236}">
                  <a16:creationId xmlns:a16="http://schemas.microsoft.com/office/drawing/2014/main" id="{87CCD2F4-95E1-4544-8231-CAA4D6460AF7}"/>
                </a:ext>
              </a:extLst>
            </p:cNvPr>
            <p:cNvSpPr txBox="1">
              <a:spLocks/>
            </p:cNvSpPr>
            <p:nvPr/>
          </p:nvSpPr>
          <p:spPr>
            <a:xfrm>
              <a:off x="9067794" y="6356350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F526FBC6-D461-C147-912A-89496DD6DBE8}" type="slidenum">
                <a:rPr lang="en-US" sz="1200" smtClean="0">
                  <a:solidFill>
                    <a:srgbClr val="898989"/>
                  </a:solidFill>
                  <a:latin typeface="Objektiv Mk2" panose="020B0502020204020203" pitchFamily="34" charset="77"/>
                  <a:cs typeface="Objektiv Mk2" panose="020B0502020204020203" pitchFamily="34" charset="77"/>
                </a:rPr>
                <a:pPr algn="r"/>
                <a:t>12</a:t>
              </a:fld>
              <a:endParaRPr lang="en-US" sz="1200" dirty="0">
                <a:solidFill>
                  <a:srgbClr val="898989"/>
                </a:solidFill>
                <a:latin typeface="Objektiv Mk2" panose="020B0502020204020203" pitchFamily="34" charset="77"/>
                <a:cs typeface="Objektiv Mk2" panose="020B0502020204020203" pitchFamily="34" charset="77"/>
              </a:endParaRPr>
            </a:p>
          </p:txBody>
        </p:sp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EF09A7E-651A-CB40-B85B-9B00304F7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051" y="1640262"/>
              <a:ext cx="5685525" cy="731374"/>
            </a:xfrm>
            <a:prstGeom prst="rect">
              <a:avLst/>
            </a:prstGeom>
          </p:spPr>
        </p:pic>
        <p:pic>
          <p:nvPicPr>
            <p:cNvPr id="53" name="Picture 5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D745156-E03E-6E4F-970E-B47BF4E91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5317" y="1620639"/>
              <a:ext cx="6273692" cy="793895"/>
            </a:xfrm>
            <a:prstGeom prst="rect">
              <a:avLst/>
            </a:prstGeom>
          </p:spPr>
        </p:pic>
        <p:pic>
          <p:nvPicPr>
            <p:cNvPr id="54" name="Picture 5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7BD0204-8656-CE46-9FC9-A14E9489A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98455" y="1520628"/>
              <a:ext cx="1032938" cy="829852"/>
            </a:xfrm>
            <a:prstGeom prst="rect">
              <a:avLst/>
            </a:prstGeom>
          </p:spPr>
        </p:pic>
        <p:pic>
          <p:nvPicPr>
            <p:cNvPr id="55" name="Picture 5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96BE426-DC71-7344-BEA3-CA1B2E84A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870" y="2352837"/>
              <a:ext cx="6023869" cy="722070"/>
            </a:xfrm>
            <a:prstGeom prst="rect">
              <a:avLst/>
            </a:prstGeom>
          </p:spPr>
        </p:pic>
        <p:pic>
          <p:nvPicPr>
            <p:cNvPr id="56" name="Picture 5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6DD4D22-24B1-9841-A324-BE96B9BDC6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0482" y="2226646"/>
              <a:ext cx="6048160" cy="996138"/>
            </a:xfrm>
            <a:prstGeom prst="rect">
              <a:avLst/>
            </a:prstGeom>
          </p:spPr>
        </p:pic>
        <p:pic>
          <p:nvPicPr>
            <p:cNvPr id="58" name="Picture 5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94C202C-2C4D-D747-901E-0B1235077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730" y="3079550"/>
              <a:ext cx="5971330" cy="753657"/>
            </a:xfrm>
            <a:prstGeom prst="rect">
              <a:avLst/>
            </a:prstGeom>
          </p:spPr>
        </p:pic>
        <p:pic>
          <p:nvPicPr>
            <p:cNvPr id="59" name="Picture 5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9CCC6AC-6B4C-6E46-962A-B75C2E9DF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8995" y="3070244"/>
              <a:ext cx="5971330" cy="769107"/>
            </a:xfrm>
            <a:prstGeom prst="rect">
              <a:avLst/>
            </a:prstGeom>
          </p:spPr>
        </p:pic>
        <p:pic>
          <p:nvPicPr>
            <p:cNvPr id="60" name="Picture 5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294EEEE-0C80-D141-B167-329E2EC08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66" y="3889496"/>
              <a:ext cx="6303589" cy="813913"/>
            </a:xfrm>
            <a:prstGeom prst="rect">
              <a:avLst/>
            </a:prstGeom>
          </p:spPr>
        </p:pic>
        <p:pic>
          <p:nvPicPr>
            <p:cNvPr id="62" name="Picture 61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8CE72CC3-D65A-2940-87C0-852CFE5D9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3805" y="3834611"/>
              <a:ext cx="5757684" cy="810856"/>
            </a:xfrm>
            <a:prstGeom prst="rect">
              <a:avLst/>
            </a:prstGeom>
          </p:spPr>
        </p:pic>
        <p:pic>
          <p:nvPicPr>
            <p:cNvPr id="63" name="Picture 6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72C415D5-1A5F-8E4D-833B-86E8BD440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406" y="4637743"/>
              <a:ext cx="5979061" cy="561007"/>
            </a:xfrm>
            <a:prstGeom prst="rect">
              <a:avLst/>
            </a:prstGeom>
          </p:spPr>
        </p:pic>
        <p:pic>
          <p:nvPicPr>
            <p:cNvPr id="64" name="Picture 63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C3DE5A1-76C1-2149-ADE0-53364D71D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8493" y="4557881"/>
              <a:ext cx="5979061" cy="776060"/>
            </a:xfrm>
            <a:prstGeom prst="rect">
              <a:avLst/>
            </a:prstGeom>
          </p:spPr>
        </p:pic>
        <p:pic>
          <p:nvPicPr>
            <p:cNvPr id="66" name="Picture 6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9D84452-22AF-3840-9C38-1F069DBE1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978" y="5321371"/>
              <a:ext cx="5956489" cy="496426"/>
            </a:xfrm>
            <a:prstGeom prst="rect">
              <a:avLst/>
            </a:prstGeom>
          </p:spPr>
        </p:pic>
        <p:pic>
          <p:nvPicPr>
            <p:cNvPr id="67" name="Picture 6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40DC008-31F4-C842-AA76-5A0EADA82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7069" y="5219366"/>
              <a:ext cx="6096000" cy="699825"/>
            </a:xfrm>
            <a:prstGeom prst="rect">
              <a:avLst/>
            </a:prstGeom>
          </p:spPr>
        </p:pic>
        <p:pic>
          <p:nvPicPr>
            <p:cNvPr id="68" name="Picture 6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8F0F9BF-4B77-364C-92BC-B238342F9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28" y="5820338"/>
              <a:ext cx="6096000" cy="807949"/>
            </a:xfrm>
            <a:prstGeom prst="rect">
              <a:avLst/>
            </a:prstGeom>
          </p:spPr>
        </p:pic>
        <p:pic>
          <p:nvPicPr>
            <p:cNvPr id="70" name="Picture 69" descr="A picture containing knife&#10;&#10;Description automatically generated">
              <a:extLst>
                <a:ext uri="{FF2B5EF4-FFF2-40B4-BE49-F238E27FC236}">
                  <a16:creationId xmlns:a16="http://schemas.microsoft.com/office/drawing/2014/main" id="{BDEF398B-139B-C943-B1C9-B2F575BE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844096"/>
              <a:ext cx="6044668" cy="99747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925B6EA-5202-1B47-B66E-D6BF71FBA121}"/>
                </a:ext>
              </a:extLst>
            </p:cNvPr>
            <p:cNvSpPr/>
            <p:nvPr/>
          </p:nvSpPr>
          <p:spPr>
            <a:xfrm>
              <a:off x="9586913" y="4551236"/>
              <a:ext cx="942975" cy="214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24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A9E532-288F-4E89-AEF6-49520BD2A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2000" cy="1375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FAAF987-76E3-6B44-80BD-BAA00B59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12" y="588265"/>
            <a:ext cx="11973223" cy="716427"/>
          </a:xfrm>
        </p:spPr>
        <p:txBody>
          <a:bodyPr>
            <a:noAutofit/>
          </a:bodyPr>
          <a:lstStyle/>
          <a:p>
            <a:r>
              <a:rPr lang="en-US" sz="4800" b="1" spc="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2020 COMPANIES EARNING </a:t>
            </a:r>
            <a:r>
              <a:rPr lang="en-US" sz="4800" b="1" spc="150" dirty="0">
                <a:solidFill>
                  <a:srgbClr val="03E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90</a:t>
            </a:r>
          </a:p>
        </p:txBody>
      </p:sp>
      <p:grpSp>
        <p:nvGrpSpPr>
          <p:cNvPr id="16" name="Group 15" descr="Logos for the following companies:&#10;Ally Financial Inc.&#10;Amazon&#10;American Multi-Cinema&#10;Ameriprise Financial, Inc. &#10;Anthem, Inc. &#10;Astellas Pharma, Inc.&#10;Barclays&#10;Baxter International Inc.&#10;Bayer&#10;Baylor Scott &amp; White Health&#10;Becton Dickinson (BD)&#10;Cargill, Inc.&#10;Charles Schwab &amp; Co.&#10;Cintas Corporation&#10;Citrix&#10;Colgate-Palmolive&#10;CSX Transportation, Inc.&#10;DTE Energy&#10;Dun &amp; Bradstreet&#10;Epstein Becker Green&#10;Fannie Mae&#10;Fifth Third Bank&#10;Financial Industry Regulatory Authority &#10;Fiserv &#10;Fox Corporation&#10;Franklin Templeton &#10;General Dynamics Mission Systems&#10;Grainger&#10;Indeed&#10;Iron Mountain&#10;Jacobs Engineering Group Inc. &#10;Jones Lang LaSalle, Inc.&#10;Meijer&#10;Nielsen&#10;Pearson&#10;Quest Diagnostics&#10;Sanofi US&#10;Steptoe &amp; Johnson LLP&#10;The Coca-Cola Company&#10;The Kroger Company&#10;The MITRE Corporation&#10;The University of Texas MD Anderson Cancer Center&#10;Viasat, Inc.&#10;Whirlpool Corporation&#10;Xcel Energy ">
            <a:extLst>
              <a:ext uri="{FF2B5EF4-FFF2-40B4-BE49-F238E27FC236}">
                <a16:creationId xmlns:a16="http://schemas.microsoft.com/office/drawing/2014/main" id="{EE842458-82A2-9649-98DE-7B2B551BDE2B}"/>
              </a:ext>
            </a:extLst>
          </p:cNvPr>
          <p:cNvGrpSpPr/>
          <p:nvPr/>
        </p:nvGrpSpPr>
        <p:grpSpPr>
          <a:xfrm>
            <a:off x="-194923" y="1514884"/>
            <a:ext cx="12509971" cy="5173784"/>
            <a:chOff x="357912" y="1649573"/>
            <a:chExt cx="11537954" cy="4771784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F3581A2-F7B6-B648-B81D-9890C4634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259" y="1649573"/>
              <a:ext cx="5721818" cy="846667"/>
            </a:xfrm>
            <a:prstGeom prst="rect">
              <a:avLst/>
            </a:prstGeom>
          </p:spPr>
        </p:pic>
        <p:pic>
          <p:nvPicPr>
            <p:cNvPr id="28" name="Picture 2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7BC49E0-F2CF-E94C-B6AC-1355BC111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74216" y="1717305"/>
              <a:ext cx="5721818" cy="716427"/>
            </a:xfrm>
            <a:prstGeom prst="rect">
              <a:avLst/>
            </a:prstGeom>
          </p:spPr>
        </p:pic>
        <p:pic>
          <p:nvPicPr>
            <p:cNvPr id="29" name="Picture 2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26C699B-CDE3-5A46-8D97-371DD376F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259" y="2674561"/>
              <a:ext cx="5721818" cy="846667"/>
            </a:xfrm>
            <a:prstGeom prst="rect">
              <a:avLst/>
            </a:prstGeom>
          </p:spPr>
        </p:pic>
        <p:pic>
          <p:nvPicPr>
            <p:cNvPr id="35" name="Picture 3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74E7FF2-CF09-B148-9EDB-B6236AF2C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38"/>
            <a:stretch/>
          </p:blipFill>
          <p:spPr>
            <a:xfrm>
              <a:off x="5874216" y="2597838"/>
              <a:ext cx="5721818" cy="846667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2BDB452-4C32-2A4D-BD8A-23D06F394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912" y="3699550"/>
              <a:ext cx="6021650" cy="846668"/>
            </a:xfrm>
            <a:prstGeom prst="rect">
              <a:avLst/>
            </a:prstGeom>
          </p:spPr>
        </p:pic>
        <p:pic>
          <p:nvPicPr>
            <p:cNvPr id="36" name="Picture 3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E242328-3DF6-C640-8FB3-4A89B55B1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74216" y="3753870"/>
              <a:ext cx="6021650" cy="716428"/>
            </a:xfrm>
            <a:prstGeom prst="rect">
              <a:avLst/>
            </a:prstGeom>
          </p:spPr>
        </p:pic>
        <p:pic>
          <p:nvPicPr>
            <p:cNvPr id="37" name="Picture 3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E1C215C-5BCE-D447-9842-6064605A9A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008" y="4629213"/>
              <a:ext cx="6021650" cy="716428"/>
            </a:xfrm>
            <a:prstGeom prst="rect">
              <a:avLst/>
            </a:prstGeom>
          </p:spPr>
        </p:pic>
        <p:pic>
          <p:nvPicPr>
            <p:cNvPr id="38" name="Picture 3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4559FF9-03CA-DE45-B309-A77A7288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74216" y="4456885"/>
              <a:ext cx="6021650" cy="1009728"/>
            </a:xfrm>
            <a:prstGeom prst="rect">
              <a:avLst/>
            </a:prstGeom>
          </p:spPr>
        </p:pic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6EDE8AA9-E581-CA40-B298-AD7D9FFA5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0711" y="5411629"/>
              <a:ext cx="6022731" cy="100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38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1344A4-215D-41B9-8CE6-A35B2C87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2000" cy="1375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FAAF987-76E3-6B44-80BD-BAA00B59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12" y="588265"/>
            <a:ext cx="11973223" cy="716427"/>
          </a:xfrm>
        </p:spPr>
        <p:txBody>
          <a:bodyPr>
            <a:noAutofit/>
          </a:bodyPr>
          <a:lstStyle/>
          <a:p>
            <a:r>
              <a:rPr lang="en-US" sz="4800" b="1" spc="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2020 COMPANIES EARNING </a:t>
            </a:r>
            <a:r>
              <a:rPr lang="en-US" sz="4800" b="1" spc="150" dirty="0">
                <a:solidFill>
                  <a:srgbClr val="03E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80</a:t>
            </a:r>
          </a:p>
        </p:txBody>
      </p:sp>
      <p:grpSp>
        <p:nvGrpSpPr>
          <p:cNvPr id="9" name="Group 8" descr="Logos for the following companies:&#10;Argonne National Laboratory&#10;Brown Brothers Harriman&#10;BT Americas&#10;Consumers Energy&#10;Cox Communications, Inc.&#10;Cummins Inc.&#10;CUNA Mutual Group&#10;Empower Retirement&#10;Ford Motor Company&#10;&quot;General Dynamics Information Technology (GDIT)&#10;&quot;&#10;Leidos Holdings&#10;Norfolk Southern Corporation&#10;Novant Health&#10;PepsiCo&#10;Randstad US&#10;RRD&#10;Rush University Medical Center&#10;Target&#10;TEKsystems&#10;Uber Technologies&#10;Unisys Corporation&#10;United Technologies Corporation">
            <a:extLst>
              <a:ext uri="{FF2B5EF4-FFF2-40B4-BE49-F238E27FC236}">
                <a16:creationId xmlns:a16="http://schemas.microsoft.com/office/drawing/2014/main" id="{703644B9-4731-9844-A690-94A1AA78E05A}"/>
              </a:ext>
            </a:extLst>
          </p:cNvPr>
          <p:cNvGrpSpPr/>
          <p:nvPr/>
        </p:nvGrpSpPr>
        <p:grpSpPr>
          <a:xfrm>
            <a:off x="2962135" y="1660293"/>
            <a:ext cx="6267730" cy="4943710"/>
            <a:chOff x="2332720" y="1507893"/>
            <a:chExt cx="7526559" cy="5936618"/>
          </a:xfrm>
        </p:grpSpPr>
        <p:pic>
          <p:nvPicPr>
            <p:cNvPr id="8" name="Picture 7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ED0F8AB7-54D9-224E-BC23-78F895072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5590" y="6280461"/>
              <a:ext cx="2300817" cy="11640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AAC034-3E2B-DB44-B492-49234FC76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2720" y="1507893"/>
              <a:ext cx="7526559" cy="5096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41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A507E8-A7CE-5741-85DE-CB46023D8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80" y="1288473"/>
            <a:ext cx="11563393" cy="931354"/>
          </a:xfrm>
        </p:spPr>
        <p:txBody>
          <a:bodyPr anchor="t">
            <a:noAutofit/>
          </a:bodyPr>
          <a:lstStyle/>
          <a:p>
            <a:pPr algn="l"/>
            <a:r>
              <a:rPr lang="en-US" sz="6600" b="1" spc="-150" dirty="0">
                <a:solidFill>
                  <a:srgbClr val="03E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Disability: </a:t>
            </a:r>
            <a:r>
              <a:rPr lang="en-US" sz="6600" b="1" spc="-150" dirty="0" err="1">
                <a:solidFill>
                  <a:srgbClr val="03E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</a:t>
            </a:r>
            <a:r>
              <a:rPr lang="en-US" sz="6600" b="1" spc="-150" dirty="0" err="1">
                <a:latin typeface="Arial Black" panose="020B0604020202020204" pitchFamily="34" charset="0"/>
                <a:cs typeface="Arial Black" panose="020B0604020202020204" pitchFamily="34" charset="0"/>
              </a:rPr>
              <a:t>ternational</a:t>
            </a:r>
            <a:endParaRPr lang="en-US" sz="6600" b="1" spc="-15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25C41-0AA4-49E5-B0A2-A5F5D2278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6394645" y="457199"/>
            <a:ext cx="5556675" cy="5563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0DC3C-32A4-454B-90DC-6A659ECB3E5C}"/>
              </a:ext>
            </a:extLst>
          </p:cNvPr>
          <p:cNvSpPr txBox="1"/>
          <p:nvPr/>
        </p:nvSpPr>
        <p:spPr>
          <a:xfrm>
            <a:off x="363910" y="2809374"/>
            <a:ext cx="59075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62C65"/>
                </a:solidFill>
                <a:effectLst/>
              </a:rPr>
              <a:t>In a global marketplace, equality knows no borders. </a:t>
            </a:r>
          </a:p>
          <a:p>
            <a:endParaRPr lang="en-US" dirty="0">
              <a:solidFill>
                <a:srgbClr val="262C65"/>
              </a:solidFill>
            </a:endParaRPr>
          </a:p>
          <a:p>
            <a:r>
              <a:rPr lang="en-US" b="0" i="0" dirty="0">
                <a:solidFill>
                  <a:srgbClr val="262C65"/>
                </a:solidFill>
                <a:effectLst/>
              </a:rPr>
              <a:t>What began as largely U.S. efforts to create disability-inclusive workplaces is now a much larger conversation. </a:t>
            </a:r>
          </a:p>
          <a:p>
            <a:endParaRPr lang="en-US" dirty="0">
              <a:solidFill>
                <a:srgbClr val="262C65"/>
              </a:solidFill>
            </a:endParaRPr>
          </a:p>
          <a:p>
            <a:r>
              <a:rPr lang="en-US" b="0" i="0" dirty="0">
                <a:solidFill>
                  <a:srgbClr val="262C65"/>
                </a:solidFill>
                <a:effectLst/>
              </a:rPr>
              <a:t>In 2020, 75% of participating DEI companies have operations outside of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5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660C0720-BA23-8648-ABF1-476DA11C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09" y="455951"/>
            <a:ext cx="11620493" cy="99060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2020 DEI: INTERNATIONAL</a:t>
            </a:r>
            <a:endParaRPr lang="en-US" sz="2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450F20-26B3-AB47-810E-FC1BE48B8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743" y="2423898"/>
            <a:ext cx="2451652" cy="2451652"/>
          </a:xfrm>
          <a:prstGeom prst="ellipse">
            <a:avLst/>
          </a:prstGeom>
          <a:solidFill>
            <a:srgbClr val="03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AD586D-CD58-264C-A04C-1B351A9B3EA7}"/>
              </a:ext>
            </a:extLst>
          </p:cNvPr>
          <p:cNvSpPr/>
          <p:nvPr/>
        </p:nvSpPr>
        <p:spPr>
          <a:xfrm>
            <a:off x="576597" y="3025575"/>
            <a:ext cx="2286000" cy="12482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b="1" dirty="0">
                <a:solidFill>
                  <a:srgbClr val="21306F"/>
                </a:solidFill>
                <a:latin typeface="Arial Black" panose="020B0A04020102020204"/>
                <a:cs typeface="Objektiv Mk2 Black" panose="020B0502020204020203" pitchFamily="34" charset="77"/>
              </a:rPr>
              <a:t>75% Have Ops Outside of the U.S.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33966A-0F1C-8246-B06E-F7114A45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4496" y="2423898"/>
            <a:ext cx="2451652" cy="2451652"/>
          </a:xfrm>
          <a:prstGeom prst="ellipse">
            <a:avLst/>
          </a:prstGeom>
          <a:solidFill>
            <a:srgbClr val="03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C3A26-C91E-5D4B-A682-2DCE7C03764C}"/>
              </a:ext>
            </a:extLst>
          </p:cNvPr>
          <p:cNvSpPr/>
          <p:nvPr/>
        </p:nvSpPr>
        <p:spPr>
          <a:xfrm>
            <a:off x="3488698" y="3025575"/>
            <a:ext cx="2286000" cy="12482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b="1" dirty="0">
                <a:solidFill>
                  <a:srgbClr val="21306F"/>
                </a:solidFill>
                <a:latin typeface="Arial Black" panose="020B0A04020102020204"/>
                <a:cs typeface="Objektiv Mk2 Black" panose="020B0502020204020203" pitchFamily="34" charset="77"/>
              </a:rPr>
              <a:t>7.5 Million International Workforce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169C5F-10EC-5B44-9D18-8A8B2096F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1249" y="2423898"/>
            <a:ext cx="2451652" cy="2451652"/>
          </a:xfrm>
          <a:prstGeom prst="ellipse">
            <a:avLst/>
          </a:prstGeom>
          <a:solidFill>
            <a:srgbClr val="03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9E75B8-F1D9-A144-B0D4-117F34AD7275}"/>
              </a:ext>
            </a:extLst>
          </p:cNvPr>
          <p:cNvSpPr/>
          <p:nvPr/>
        </p:nvSpPr>
        <p:spPr>
          <a:xfrm>
            <a:off x="6370644" y="2800916"/>
            <a:ext cx="2372862" cy="16976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b="1" dirty="0">
                <a:solidFill>
                  <a:srgbClr val="21306F"/>
                </a:solidFill>
                <a:latin typeface="Arial Black" panose="020B0A04020102020204"/>
                <a:cs typeface="Objektiv Mk2 Black" panose="020B0502020204020203" pitchFamily="34" charset="77"/>
              </a:rPr>
              <a:t>75%</a:t>
            </a:r>
            <a:r>
              <a:rPr lang="en-US" sz="1750" b="1" dirty="0">
                <a:solidFill>
                  <a:srgbClr val="21306F"/>
                </a:solidFill>
                <a:latin typeface="Arial Black" panose="020B0A04020102020204"/>
                <a:cs typeface="Objektiv Mk2 Black" panose="020B0502020204020203" pitchFamily="34" charset="77"/>
              </a:rPr>
              <a:t> </a:t>
            </a:r>
            <a:r>
              <a:rPr lang="en-US" sz="1600" b="1" dirty="0">
                <a:solidFill>
                  <a:srgbClr val="21306F"/>
                </a:solidFill>
                <a:latin typeface="Arial Black" panose="020B0A04020102020204"/>
                <a:cs typeface="Objektiv Mk2 Black" panose="020B0502020204020203" pitchFamily="34" charset="77"/>
              </a:rPr>
              <a:t>of Multinational Companies Have Disability Inclusive Non-Discrimination Policies</a:t>
            </a:r>
            <a:endParaRPr lang="en-US" sz="1600" dirty="0">
              <a:solidFill>
                <a:srgbClr val="21306F"/>
              </a:solidFill>
              <a:latin typeface="Arial" panose="020B0604020202020204"/>
              <a:cs typeface="Objektiv Mk2" panose="020B050202020402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EC45D9-68E5-2B44-B257-5A728BFA2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8002" y="2423898"/>
            <a:ext cx="2451652" cy="2451652"/>
          </a:xfrm>
          <a:prstGeom prst="ellipse">
            <a:avLst/>
          </a:prstGeom>
          <a:solidFill>
            <a:srgbClr val="03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97E6C-4B8F-7041-9087-C898F475BA19}"/>
              </a:ext>
            </a:extLst>
          </p:cNvPr>
          <p:cNvSpPr/>
          <p:nvPr/>
        </p:nvSpPr>
        <p:spPr>
          <a:xfrm>
            <a:off x="9115679" y="2942806"/>
            <a:ext cx="2673603" cy="141383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750" b="1" dirty="0">
                <a:solidFill>
                  <a:srgbClr val="21306F"/>
                </a:solidFill>
                <a:latin typeface="Arial Black" panose="020B0A04020102020204"/>
                <a:cs typeface="Objektiv Mk2 Black" panose="020B0502020204020203" pitchFamily="34" charset="77"/>
              </a:rPr>
              <a:t>42% of Multinational Companies Have a Disability-Focused ERG</a:t>
            </a:r>
            <a:endParaRPr lang="en-US" sz="1600" dirty="0">
              <a:solidFill>
                <a:srgbClr val="21306F"/>
              </a:solidFill>
              <a:latin typeface="Arial" panose="020B0604020202020204"/>
              <a:cs typeface="Objektiv Mk2" panose="020B0502020204020203" pitchFamily="34" charset="7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53C38B2-50AE-BE4E-B908-84C70C1A83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4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A322964-58B8-6D4B-AA44-756E6179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79" y="45456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WHO’S IN?</a:t>
            </a:r>
            <a:br>
              <a:rPr lang="en-US" sz="4800" b="1" dirty="0">
                <a:solidFill>
                  <a:srgbClr val="03E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JOINING THE ARE YOU IN? CAMPAIGN</a:t>
            </a:r>
            <a:endParaRPr lang="en-US" sz="1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5" name="Group 4" descr="Are You IN? Campaign logo.">
            <a:extLst>
              <a:ext uri="{FF2B5EF4-FFF2-40B4-BE49-F238E27FC236}">
                <a16:creationId xmlns:a16="http://schemas.microsoft.com/office/drawing/2014/main" id="{8102FA80-B950-4313-B442-E28E6D97038D}"/>
              </a:ext>
            </a:extLst>
          </p:cNvPr>
          <p:cNvGrpSpPr/>
          <p:nvPr/>
        </p:nvGrpSpPr>
        <p:grpSpPr>
          <a:xfrm>
            <a:off x="721126" y="2481963"/>
            <a:ext cx="3015396" cy="3015396"/>
            <a:chOff x="9160164" y="1577726"/>
            <a:chExt cx="1711423" cy="171142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A3A0D-FD4F-47BD-81F3-0CDDEAA16523}"/>
                </a:ext>
              </a:extLst>
            </p:cNvPr>
            <p:cNvSpPr/>
            <p:nvPr/>
          </p:nvSpPr>
          <p:spPr>
            <a:xfrm>
              <a:off x="9160164" y="1577726"/>
              <a:ext cx="1711423" cy="17114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3E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5D2582-39B6-4B85-A287-E92C022DE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675" t="40476" r="24184" b="41498"/>
            <a:stretch/>
          </p:blipFill>
          <p:spPr>
            <a:xfrm>
              <a:off x="9232505" y="2202295"/>
              <a:ext cx="1564572" cy="462284"/>
            </a:xfrm>
            <a:prstGeom prst="rect">
              <a:avLst/>
            </a:prstGeom>
          </p:spPr>
        </p:pic>
      </p:grpSp>
      <p:sp>
        <p:nvSpPr>
          <p:cNvPr id="4" name="7 CuadroTexto">
            <a:extLst>
              <a:ext uri="{FF2B5EF4-FFF2-40B4-BE49-F238E27FC236}">
                <a16:creationId xmlns:a16="http://schemas.microsoft.com/office/drawing/2014/main" id="{6F20C1D0-5644-4C88-BDE8-C63F22AA165E}"/>
              </a:ext>
            </a:extLst>
          </p:cNvPr>
          <p:cNvSpPr txBox="1"/>
          <p:nvPr/>
        </p:nvSpPr>
        <p:spPr>
          <a:xfrm>
            <a:off x="4329967" y="2945535"/>
            <a:ext cx="7013448" cy="26718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2400" dirty="0">
                <a:solidFill>
                  <a:srgbClr val="03E454"/>
                </a:solidFill>
                <a:latin typeface="+mj-lt"/>
                <a:cs typeface="Objektiv Mk2" panose="020B0502020204020203" pitchFamily="34" charset="77"/>
              </a:rPr>
              <a:t>JOIN </a:t>
            </a:r>
            <a:r>
              <a:rPr lang="en-US" sz="2400" i="1" dirty="0">
                <a:solidFill>
                  <a:srgbClr val="03E454"/>
                </a:solidFill>
                <a:latin typeface="+mj-lt"/>
                <a:cs typeface="Objektiv Mk2" panose="020B0502020204020203" pitchFamily="34" charset="77"/>
              </a:rPr>
              <a:t>IN</a:t>
            </a:r>
            <a:r>
              <a:rPr lang="en-US" sz="2400" dirty="0">
                <a:solidFill>
                  <a:srgbClr val="03E454"/>
                </a:solidFill>
                <a:latin typeface="+mj-lt"/>
                <a:cs typeface="Objektiv Mk2" panose="020B0502020204020203" pitchFamily="34" charset="77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Objektiv Mk2" panose="020B0502020204020203" pitchFamily="34" charset="77"/>
              </a:rPr>
              <a:t>THE INTERNATIONAL CAMPAIGN FOR DISABILITY INCLUSION</a:t>
            </a:r>
          </a:p>
          <a:p>
            <a:endParaRPr lang="en-US" dirty="0">
              <a:solidFill>
                <a:schemeClr val="bg1"/>
              </a:solidFill>
              <a:cs typeface="Objektiv Mk2" panose="020B0502020204020203" pitchFamily="34" charset="77"/>
            </a:endParaRPr>
          </a:p>
          <a:p>
            <a:r>
              <a:rPr lang="en-US" dirty="0">
                <a:solidFill>
                  <a:schemeClr val="bg1"/>
                </a:solidFill>
                <a:cs typeface="Objektiv Mk2" panose="020B0502020204020203" pitchFamily="34" charset="77"/>
              </a:rPr>
              <a:t>We all have a role to play in building an inclusive global economy. Join IN!</a:t>
            </a:r>
            <a:endParaRPr lang="en-US" i="1" dirty="0">
              <a:solidFill>
                <a:schemeClr val="bg1"/>
              </a:solidFill>
              <a:cs typeface="Objektiv Mk2" panose="020B0502020204020203" pitchFamily="34" charset="77"/>
            </a:endParaRPr>
          </a:p>
          <a:p>
            <a:endParaRPr lang="en-US" i="1" dirty="0">
              <a:solidFill>
                <a:schemeClr val="bg1"/>
              </a:solidFill>
              <a:cs typeface="Objektiv Mk2" panose="020B0502020204020203" pitchFamily="34" charset="77"/>
            </a:endParaRPr>
          </a:p>
          <a:p>
            <a:r>
              <a:rPr lang="en-US" dirty="0">
                <a:solidFill>
                  <a:schemeClr val="bg1"/>
                </a:solidFill>
                <a:cs typeface="Objektiv Mk2" panose="020B0502020204020203" pitchFamily="34" charset="77"/>
              </a:rPr>
              <a:t>Visit </a:t>
            </a:r>
            <a:r>
              <a:rPr lang="en-US" b="1" dirty="0" err="1">
                <a:solidFill>
                  <a:schemeClr val="bg1"/>
                </a:solidFill>
                <a:cs typeface="Objektiv Mk2" panose="020B050202020402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INforInclusion.org</a:t>
            </a:r>
            <a:endParaRPr lang="en-US" b="1" dirty="0">
              <a:solidFill>
                <a:schemeClr val="bg1"/>
              </a:solidFill>
              <a:cs typeface="Objektiv Mk2" panose="020B05020202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744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97F3F8-B53F-4FFA-848E-090A44D8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87" y="281860"/>
            <a:ext cx="10515600" cy="8012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WHO’S IN?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8C0EB-1303-40CF-8271-61EE08741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083154"/>
            <a:ext cx="12245340" cy="399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316 corporations">
            <a:extLst>
              <a:ext uri="{FF2B5EF4-FFF2-40B4-BE49-F238E27FC236}">
                <a16:creationId xmlns:a16="http://schemas.microsoft.com/office/drawing/2014/main" id="{856E199F-9230-4BAB-A45F-25C6C554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24" y="1347990"/>
            <a:ext cx="2654436" cy="3619686"/>
          </a:xfrm>
          <a:prstGeom prst="rect">
            <a:avLst/>
          </a:prstGeom>
        </p:spPr>
      </p:pic>
      <p:pic>
        <p:nvPicPr>
          <p:cNvPr id="3" name="Picture 2" descr="26 CEOs">
            <a:extLst>
              <a:ext uri="{FF2B5EF4-FFF2-40B4-BE49-F238E27FC236}">
                <a16:creationId xmlns:a16="http://schemas.microsoft.com/office/drawing/2014/main" id="{DA61F6F8-67AB-4CC1-B4CD-8A2BB8F3C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064" y="1115746"/>
            <a:ext cx="2357871" cy="3934201"/>
          </a:xfrm>
          <a:prstGeom prst="rect">
            <a:avLst/>
          </a:prstGeom>
        </p:spPr>
      </p:pic>
      <p:pic>
        <p:nvPicPr>
          <p:cNvPr id="14" name="Picture 13" descr="25 Investors">
            <a:extLst>
              <a:ext uri="{FF2B5EF4-FFF2-40B4-BE49-F238E27FC236}">
                <a16:creationId xmlns:a16="http://schemas.microsoft.com/office/drawing/2014/main" id="{9DD0DA58-8571-4A37-8320-71E725321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659" y="1520967"/>
            <a:ext cx="2571882" cy="34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F4A152-9C1A-482D-B2E3-696DABF79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361588" cy="121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37D7E0-3484-3148-8F6B-C3F73FF2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93" y="110431"/>
            <a:ext cx="11687173" cy="1325563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cs typeface="Objektiv Mk2 XBold" panose="020B0502020204020203" pitchFamily="34" charset="77"/>
              </a:rPr>
              <a:t>26 CEOs ARE IN</a:t>
            </a:r>
            <a:endParaRPr lang="en-US" sz="4400" baseline="30000" dirty="0">
              <a:solidFill>
                <a:schemeClr val="bg1"/>
              </a:solidFill>
              <a:cs typeface="Objektiv Mk2 XBold" panose="020B0502020204020203" pitchFamily="34" charset="77"/>
            </a:endParaRPr>
          </a:p>
        </p:txBody>
      </p:sp>
      <p:grpSp>
        <p:nvGrpSpPr>
          <p:cNvPr id="14" name="Group 13" descr="Headshots of all CEOs who are IN: &#10;José (Joe) E. Almeida&#10;Chairman, President &amp; CEO&#10;Baxter International Inc.&#10;&#10;Corie Barry&#10;CEO&#10;Best Buy&#10;&#10;Greg Braca&#10;President &amp; CEO&#10;TD Bank, America’s Most Convenient Bank&#10;&#10;Giovanni Caforio&#10;Chairman &amp; CEO&#10;Bristol Myers Squibb&#10;&#10;Andy Cecere&#10;Chairman &amp; CEO&#10;U.S. Bancorp&#10;&#10;Marvin R. Ellison&#10;President &amp; CEO&#10;Lowe’s Companies, Inc.&#10;&#10;Thomas Farrell&#10;Chairman, President &amp; CEO&#10;Dominion Energy, Inc.&#10;&#10;Beth Ford&#10;President &amp; CEO&#10;Land O’Lakes, Inc.&#10;&#10;Kelly Grier&#10;US Chair &amp; Americas Managing Partner&#10;Ernst &amp; Young LLP&#10;&#10;Roger Hochschild&#10;President &amp; CEO&#10;Discover Financial Services&#10;&#10;Barbara Humpton&#10;CEO&#10;Siemens USA&#10;&#10;Gary C. Kelly&#10;Chairman &amp; CEO&#10;Southwest Airlines Co.&#10;&#10;Mike Mahoney&#10;Chairman &amp; CEO&#10;Boston Scientific&#10;&#10;Rodney Martin&#10;Chairman &amp; CEO&#10;Voya Financial&#10;&#10;Doug McMillon&#10;CEO&#10;Walmart&#10;&#10;Larry Merlo&#10;CEO&#10;CVS Health&#10;&#10;Satya Nadella&#10;CEO&#10;Microsoft&#10;&#10;Mark Pearson&#10;CEO&#10;Equitable Holdings&#10;&#10;Brad Preber&#10;CEO&#10;Grant Thornton LLP&#10;&#10;Mike Sievert&#10;President &amp; CEO&#10;T-Mobile&#10;&#10;Vince Sorgi&#10;President &amp; CEO&#10;PPL Corporation&#10;&#10;Bob Swan&#10;CEO&#10;Intel&#10;&#10;Julie Sweet&#10;CEO&#10;Accenture&#10;&#10;Mike Swinford&#10;CEO&#10;NuMotion&#10;&#10;Sherri Turpin&#10;CEO&#10;ZVRS and Purple Communications">
            <a:extLst>
              <a:ext uri="{FF2B5EF4-FFF2-40B4-BE49-F238E27FC236}">
                <a16:creationId xmlns:a16="http://schemas.microsoft.com/office/drawing/2014/main" id="{1F561DA2-A132-3A49-9409-FADE6A6C87E7}"/>
              </a:ext>
            </a:extLst>
          </p:cNvPr>
          <p:cNvGrpSpPr/>
          <p:nvPr/>
        </p:nvGrpSpPr>
        <p:grpSpPr>
          <a:xfrm>
            <a:off x="94522" y="1322971"/>
            <a:ext cx="11564687" cy="5256085"/>
            <a:chOff x="114995" y="1214686"/>
            <a:chExt cx="11564687" cy="5256085"/>
          </a:xfrm>
        </p:grpSpPr>
        <p:pic>
          <p:nvPicPr>
            <p:cNvPr id="7" name="Picture 6" descr="José (Joe) E. Almeida, Chairman, President &amp; CEO, Baxter International Inc.&#10;Corie Barry, CEO, Best Buy&#10;Marc Benioff, Chair &amp; CEO, Salesforce&#10;Greg Braca, President &amp; CEO, TD Bank, America’s Most Convenient Bank&#10;Giovanni Caforio, Chairman &amp; CEO, Bristol Myers Squibb">
              <a:extLst>
                <a:ext uri="{FF2B5EF4-FFF2-40B4-BE49-F238E27FC236}">
                  <a16:creationId xmlns:a16="http://schemas.microsoft.com/office/drawing/2014/main" id="{29E90761-3CC4-F14C-ACF1-AB356EDE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28665" y="1214686"/>
              <a:ext cx="5593199" cy="1927305"/>
            </a:xfrm>
            <a:prstGeom prst="rect">
              <a:avLst/>
            </a:prstGeom>
          </p:spPr>
        </p:pic>
        <p:pic>
          <p:nvPicPr>
            <p:cNvPr id="9" name="Picture 8" descr="Roger Hochschild, President &amp; CEO, Discover Financial Services&#10;Barbara Humpton, CEO, Siemens USA&#10;Gary C. Kelly, Chairman &amp; CEO, Southwest Airlines Co.&#10;Mike Mahoney, Chairman &amp; CEO, Boston Scientific&#10;Rodney Martin, Chairman &amp; CEO, Voya Financial">
              <a:extLst>
                <a:ext uri="{FF2B5EF4-FFF2-40B4-BE49-F238E27FC236}">
                  <a16:creationId xmlns:a16="http://schemas.microsoft.com/office/drawing/2014/main" id="{5779C787-4F2D-6F48-B77B-6E0EA359F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90081" y="3064850"/>
              <a:ext cx="5507790" cy="1695621"/>
            </a:xfrm>
            <a:prstGeom prst="rect">
              <a:avLst/>
            </a:prstGeom>
          </p:spPr>
        </p:pic>
        <p:pic>
          <p:nvPicPr>
            <p:cNvPr id="11" name="Picture 10" descr="Mike Sievert, President &amp; CEO, T-Mobile&#10;Vince Sorgi, President &amp; CEO, PPL Corporation&#10;Bob Swan, CEO, Intel Corporation&#10;Julie Sweet, CEO, Accenture&#10;Mike Swinford, CEO, NuMotion">
              <a:extLst>
                <a:ext uri="{FF2B5EF4-FFF2-40B4-BE49-F238E27FC236}">
                  <a16:creationId xmlns:a16="http://schemas.microsoft.com/office/drawing/2014/main" id="{33D9EFF7-7216-3E44-9E59-468653AD3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4995" y="4846336"/>
              <a:ext cx="6086272" cy="1624435"/>
            </a:xfrm>
            <a:prstGeom prst="rect">
              <a:avLst/>
            </a:prstGeom>
          </p:spPr>
        </p:pic>
        <p:pic>
          <p:nvPicPr>
            <p:cNvPr id="12" name="Picture 11" descr="Andy Cecere, Chairman &amp; CEO, U.S. Bancorp&#10;Marvin R. Ellison, President &amp; CEO, Lowe’s Companies, Inc.&#10;Thomas F. Farrell, Chairman, President &amp; CEO, Dominion Energy, Inc.&#10;Beth Ford, President &amp; CEO, Land O’Lakes, Inc.&#10;Kelly Grier, US Chair &amp; Americas Managing Partner, Ernst &amp; Young LLP">
              <a:extLst>
                <a:ext uri="{FF2B5EF4-FFF2-40B4-BE49-F238E27FC236}">
                  <a16:creationId xmlns:a16="http://schemas.microsoft.com/office/drawing/2014/main" id="{E03420DE-BDC9-6E48-967F-FC3E347F1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901853" y="1214686"/>
              <a:ext cx="5777829" cy="1845191"/>
            </a:xfrm>
            <a:prstGeom prst="rect">
              <a:avLst/>
            </a:prstGeom>
          </p:spPr>
        </p:pic>
        <p:pic>
          <p:nvPicPr>
            <p:cNvPr id="13" name="Picture 12" descr="Doug McMillon, CEO, Walmart Inc.&#10;Larry Merlo, President &amp; CEO, CVS Health&#10;Satya Nadella, CEO, Microsoft&#10;Mark Pearson, CEO, Equitable Holdings&#10;Brad Preber, CEO, Grant Thornton LLP">
              <a:extLst>
                <a:ext uri="{FF2B5EF4-FFF2-40B4-BE49-F238E27FC236}">
                  <a16:creationId xmlns:a16="http://schemas.microsoft.com/office/drawing/2014/main" id="{19403932-BEE8-EC45-A90D-9C8EADB62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5855944" y="3064850"/>
              <a:ext cx="5777829" cy="1768215"/>
            </a:xfrm>
            <a:prstGeom prst="rect">
              <a:avLst/>
            </a:prstGeom>
          </p:spPr>
        </p:pic>
      </p:grpSp>
      <p:pic>
        <p:nvPicPr>
          <p:cNvPr id="5" name="Picture 4" descr="Sherri Turpin, CEO, ZVRS and Purple Communications">
            <a:extLst>
              <a:ext uri="{FF2B5EF4-FFF2-40B4-BE49-F238E27FC236}">
                <a16:creationId xmlns:a16="http://schemas.microsoft.com/office/drawing/2014/main" id="{FE8D9C39-9136-43A9-AE8C-67D51C9FC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1779" y="5004798"/>
            <a:ext cx="1279508" cy="1650978"/>
          </a:xfrm>
          <a:prstGeom prst="rect">
            <a:avLst/>
          </a:prstGeom>
        </p:spPr>
      </p:pic>
      <p:pic>
        <p:nvPicPr>
          <p:cNvPr id="15" name="Picture 14" descr="Are You IN? Campaign logo.">
            <a:extLst>
              <a:ext uri="{FF2B5EF4-FFF2-40B4-BE49-F238E27FC236}">
                <a16:creationId xmlns:a16="http://schemas.microsoft.com/office/drawing/2014/main" id="{35B2B494-32A3-D740-B327-C6C14A7D7E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75" t="40476" r="24184" b="41498"/>
          <a:stretch/>
        </p:blipFill>
        <p:spPr>
          <a:xfrm>
            <a:off x="8115954" y="5337153"/>
            <a:ext cx="3591381" cy="10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1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260" y="462712"/>
            <a:ext cx="7201989" cy="13721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3E45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LEADING NONPROFIT RESOURCE FOR BUSINESS DISABILITY INCLUSION WORLDWIDE.</a:t>
            </a:r>
          </a:p>
        </p:txBody>
      </p:sp>
      <p:pic>
        <p:nvPicPr>
          <p:cNvPr id="4" name="Picture 3" descr="Disability:IN logo">
            <a:extLst>
              <a:ext uri="{FF2B5EF4-FFF2-40B4-BE49-F238E27FC236}">
                <a16:creationId xmlns:a16="http://schemas.microsoft.com/office/drawing/2014/main" id="{0A3375BA-51E3-E34C-B349-65F182E57F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49" y="439008"/>
            <a:ext cx="4046305" cy="1327188"/>
          </a:xfrm>
          <a:prstGeom prst="rect">
            <a:avLst/>
          </a:prstGeom>
        </p:spPr>
      </p:pic>
      <p:sp>
        <p:nvSpPr>
          <p:cNvPr id="6" name="7 CuadroTexto">
            <a:extLst>
              <a:ext uri="{FF2B5EF4-FFF2-40B4-BE49-F238E27FC236}">
                <a16:creationId xmlns:a16="http://schemas.microsoft.com/office/drawing/2014/main" id="{3CD12737-FEBB-6E4A-9A8D-8CD95B52B0D9}"/>
              </a:ext>
            </a:extLst>
          </p:cNvPr>
          <p:cNvSpPr txBox="1"/>
          <p:nvPr/>
        </p:nvSpPr>
        <p:spPr>
          <a:xfrm>
            <a:off x="234749" y="2291214"/>
            <a:ext cx="4046304" cy="378222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3E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empower business to achieve disability inclusion and equality.</a:t>
            </a:r>
          </a:p>
          <a:p>
            <a:pPr>
              <a:spcAft>
                <a:spcPts val="600"/>
              </a:spcAft>
              <a:defRPr/>
            </a:pPr>
            <a:endParaRPr lang="en-US" sz="1000" b="1" dirty="0">
              <a:solidFill>
                <a:srgbClr val="03E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network of more than 220 corporations expands opportunities for people with disabilities across enterprises.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organization and 27 Affiliates raise a collective voice of positive change for people with disabilities in business.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E2788-A30F-9045-8CB9-2E55FEB9A079}"/>
              </a:ext>
            </a:extLst>
          </p:cNvPr>
          <p:cNvSpPr/>
          <p:nvPr/>
        </p:nvSpPr>
        <p:spPr>
          <a:xfrm>
            <a:off x="183950" y="6263661"/>
            <a:ext cx="2709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at: 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DisabilityIN.org</a:t>
            </a:r>
            <a:endParaRPr lang="en-US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DisabilityIN and diverse group of stakeholders at the New York Stock Exchange.">
            <a:extLst>
              <a:ext uri="{FF2B5EF4-FFF2-40B4-BE49-F238E27FC236}">
                <a16:creationId xmlns:a16="http://schemas.microsoft.com/office/drawing/2014/main" id="{7C6FDAEF-05AF-374C-A1EC-96BC6D1F5091}"/>
              </a:ext>
            </a:extLst>
          </p:cNvPr>
          <p:cNvGrpSpPr/>
          <p:nvPr/>
        </p:nvGrpSpPr>
        <p:grpSpPr>
          <a:xfrm>
            <a:off x="4901304" y="2137241"/>
            <a:ext cx="7062558" cy="4520232"/>
            <a:chOff x="4696726" y="1996416"/>
            <a:chExt cx="7311324" cy="4679449"/>
          </a:xfrm>
        </p:grpSpPr>
        <p:pic>
          <p:nvPicPr>
            <p:cNvPr id="10" name="Picture 9" descr="DisabilityIN and diverse group of stakeholders at the New York Stock Exchange.">
              <a:extLst>
                <a:ext uri="{FF2B5EF4-FFF2-40B4-BE49-F238E27FC236}">
                  <a16:creationId xmlns:a16="http://schemas.microsoft.com/office/drawing/2014/main" id="{D0CE419C-3FFF-3641-812D-5C855EE13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4696726" y="1996416"/>
              <a:ext cx="7206737" cy="457502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EEAF127-9C90-3343-9B93-5C85BE49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0800000">
              <a:off x="11093650" y="5761465"/>
              <a:ext cx="914400" cy="914400"/>
              <a:chOff x="4629149" y="1996416"/>
              <a:chExt cx="491370" cy="49137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F00CC4B-A7AF-6249-8B33-B9C5B6A892A0}"/>
                  </a:ext>
                </a:extLst>
              </p:cNvPr>
              <p:cNvSpPr/>
              <p:nvPr/>
            </p:nvSpPr>
            <p:spPr>
              <a:xfrm>
                <a:off x="4629149" y="1996416"/>
                <a:ext cx="122843" cy="491370"/>
              </a:xfrm>
              <a:prstGeom prst="rect">
                <a:avLst/>
              </a:prstGeom>
              <a:solidFill>
                <a:srgbClr val="03E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FEBE26-C74A-EE48-BA24-7CC8014A9574}"/>
                  </a:ext>
                </a:extLst>
              </p:cNvPr>
              <p:cNvSpPr/>
              <p:nvPr/>
            </p:nvSpPr>
            <p:spPr>
              <a:xfrm rot="5400000">
                <a:off x="4813412" y="1812153"/>
                <a:ext cx="122843" cy="491370"/>
              </a:xfrm>
              <a:prstGeom prst="rect">
                <a:avLst/>
              </a:prstGeom>
              <a:solidFill>
                <a:srgbClr val="03E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4203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FD5339-2287-4456-AE75-918046A2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93" y="310925"/>
            <a:ext cx="11687173" cy="1325563"/>
          </a:xfrm>
        </p:spPr>
        <p:txBody>
          <a:bodyPr/>
          <a:lstStyle/>
          <a:p>
            <a:r>
              <a:rPr lang="en-US" sz="4400" dirty="0">
                <a:solidFill>
                  <a:srgbClr val="21306F"/>
                </a:solidFill>
                <a:cs typeface="Objektiv Mk2 XBold" panose="020B0502020204020203" pitchFamily="34" charset="77"/>
              </a:rPr>
              <a:t>MORE TO BE ANNOUNCED</a:t>
            </a:r>
            <a:endParaRPr lang="en-US" sz="4400" baseline="30000" dirty="0">
              <a:solidFill>
                <a:srgbClr val="21306F"/>
              </a:solidFill>
              <a:cs typeface="Objektiv Mk2 XBold" panose="020B0502020204020203" pitchFamily="34" charset="77"/>
            </a:endParaRPr>
          </a:p>
        </p:txBody>
      </p:sp>
      <p:pic>
        <p:nvPicPr>
          <p:cNvPr id="5" name="Picture 4" descr="Our CEO signed the Letter on Disability Inclusion, a call to action to...Benchmark with the Disability Equality Index (DEI) and Call on peers to advance disability inclusion in business">
            <a:extLst>
              <a:ext uri="{FF2B5EF4-FFF2-40B4-BE49-F238E27FC236}">
                <a16:creationId xmlns:a16="http://schemas.microsoft.com/office/drawing/2014/main" id="{FFE956F3-1ACB-4883-8532-447534663F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9581"/>
            <a:ext cx="12192000" cy="55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B668D9F-E8D4-4B0E-AF39-0DC049E2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361588" cy="121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5CB48EB-0114-4DB7-B66A-0E07CDB7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34" y="14184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Objektiv Mk2 XBold" panose="020B0502020204020203" pitchFamily="34" charset="77"/>
              </a:rPr>
              <a:t>25 INVESTORS are IN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A609AE-FE42-4FC3-AD40-61B996DE1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3957" y="-132119"/>
            <a:ext cx="3180692" cy="3180692"/>
          </a:xfrm>
          <a:prstGeom prst="ellipse">
            <a:avLst/>
          </a:prstGeom>
          <a:ln w="38100">
            <a:solidFill>
              <a:srgbClr val="03E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D73AD-485C-4C28-B5F7-811428D014A5}"/>
              </a:ext>
            </a:extLst>
          </p:cNvPr>
          <p:cNvSpPr txBox="1"/>
          <p:nvPr/>
        </p:nvSpPr>
        <p:spPr>
          <a:xfrm>
            <a:off x="9316234" y="427175"/>
            <a:ext cx="2667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3E454"/>
                </a:solidFill>
                <a:latin typeface="+mj-lt"/>
              </a:rPr>
              <a:t>Managing over $2.8 Trillion Dollars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316AA-B140-4414-BDF1-5D1A8509ACE3}"/>
              </a:ext>
            </a:extLst>
          </p:cNvPr>
          <p:cNvSpPr txBox="1"/>
          <p:nvPr/>
        </p:nvSpPr>
        <p:spPr>
          <a:xfrm>
            <a:off x="296634" y="1458227"/>
            <a:ext cx="10871200" cy="5303520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1" i="0" dirty="0">
                <a:solidFill>
                  <a:srgbClr val="262C65"/>
                </a:solidFill>
                <a:effectLst/>
              </a:rPr>
              <a:t>Bank of America</a:t>
            </a: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Rodney O. Martin, Jr., Chairman and Chief Executive Officer,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Voya Financial, Inc.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Dieter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Waizenegger</a:t>
            </a:r>
            <a:r>
              <a:rPr lang="en-US" sz="1200" b="0" i="0" dirty="0">
                <a:solidFill>
                  <a:srgbClr val="262C65"/>
                </a:solidFill>
                <a:effectLst/>
              </a:rPr>
              <a:t>, Executive Director,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 err="1">
                <a:solidFill>
                  <a:srgbClr val="262C65"/>
                </a:solidFill>
                <a:effectLst/>
              </a:rPr>
              <a:t>CtW</a:t>
            </a:r>
            <a:r>
              <a:rPr lang="en-US" sz="1200" b="1" i="0" dirty="0">
                <a:solidFill>
                  <a:srgbClr val="262C65"/>
                </a:solidFill>
                <a:effectLst/>
              </a:rPr>
              <a:t> Investment Group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Christopher J.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Ailman</a:t>
            </a:r>
            <a:r>
              <a:rPr lang="en-US" sz="1200" b="0" i="0" dirty="0">
                <a:solidFill>
                  <a:srgbClr val="262C65"/>
                </a:solidFill>
                <a:effectLst/>
              </a:rPr>
              <a:t>, FSA, Chief Investment Officer,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California State Teachers’ Retirement System (CalSTRS)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Thomas P. DiNapoli,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New York State Comptroller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Scott M. Stringer</a:t>
            </a:r>
            <a:r>
              <a:rPr lang="en-US" sz="1200" b="0" i="1" dirty="0">
                <a:solidFill>
                  <a:srgbClr val="262C65"/>
                </a:solidFill>
                <a:effectLst/>
              </a:rPr>
              <a:t>, </a:t>
            </a:r>
            <a:br>
              <a:rPr lang="en-US" sz="1200" b="0" i="1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New York City Comptroller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Tobias Read</a:t>
            </a:r>
            <a:r>
              <a:rPr lang="en-US" sz="1200" b="0" i="1" dirty="0">
                <a:solidFill>
                  <a:srgbClr val="262C65"/>
                </a:solidFill>
                <a:effectLst/>
              </a:rPr>
              <a:t>, </a:t>
            </a:r>
            <a:br>
              <a:rPr lang="en-US" sz="1200" b="0" i="1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Oregon State Treasurer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Shawn T. Wooden,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Connecticut State Treasurer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Michael W.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Frerichs</a:t>
            </a:r>
            <a:r>
              <a:rPr lang="en-US" sz="1200" b="0" i="1" dirty="0">
                <a:solidFill>
                  <a:srgbClr val="262C65"/>
                </a:solidFill>
                <a:effectLst/>
              </a:rPr>
              <a:t>, </a:t>
            </a:r>
            <a:br>
              <a:rPr lang="en-US" sz="1200" b="0" i="1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Illinois State Treasurer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Deborah B. Goldberg,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Massachusetts State Treasurer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Joseph M.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Torsella</a:t>
            </a:r>
            <a:r>
              <a:rPr lang="en-US" sz="1200" b="0" i="0" dirty="0">
                <a:solidFill>
                  <a:srgbClr val="262C65"/>
                </a:solidFill>
                <a:effectLst/>
              </a:rPr>
              <a:t>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Pennsylvania State Treasurer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Thomas “Thom” Williams, Executive Director,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Employees’ Retirement System of the State of Hawaii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Richard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Trumka</a:t>
            </a:r>
            <a:r>
              <a:rPr lang="en-US" sz="1200" b="0" i="0" dirty="0">
                <a:solidFill>
                  <a:srgbClr val="262C65"/>
                </a:solidFill>
                <a:effectLst/>
              </a:rPr>
              <a:t>, President,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American Federation of Labor and Congress of Industrial Organizations (AFL-CIO)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Xander den Uyl, Vicechair,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Pension Fund PWRI, The Netherland</a:t>
            </a:r>
            <a:r>
              <a:rPr lang="en-US" sz="2400" dirty="0">
                <a:solidFill>
                  <a:srgbClr val="03E454"/>
                </a:solidFill>
                <a:latin typeface="+mj-lt"/>
              </a:rPr>
              <a:t>*</a:t>
            </a:r>
            <a:endParaRPr lang="en-US" sz="24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Seth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Magaziner</a:t>
            </a:r>
            <a:r>
              <a:rPr lang="en-US" sz="1200" b="0" i="1" dirty="0">
                <a:solidFill>
                  <a:srgbClr val="262C65"/>
                </a:solidFill>
                <a:effectLst/>
              </a:rPr>
              <a:t>, </a:t>
            </a:r>
            <a:br>
              <a:rPr lang="en-US" sz="1200" b="0" i="1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Rhode Island State Treasurer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Sheila Morgan-Johnson, Executive Director,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District of Columbia Retirement Board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Clifton S. Robbins, Chief Executive Officer,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Blue </a:t>
            </a:r>
            <a:r>
              <a:rPr lang="en-US" sz="1200" b="1" i="0" dirty="0" err="1">
                <a:solidFill>
                  <a:srgbClr val="262C65"/>
                </a:solidFill>
                <a:effectLst/>
              </a:rPr>
              <a:t>Harbour</a:t>
            </a:r>
            <a:r>
              <a:rPr lang="en-US" sz="1200" b="1" i="0" dirty="0">
                <a:solidFill>
                  <a:srgbClr val="262C65"/>
                </a:solidFill>
                <a:effectLst/>
              </a:rPr>
              <a:t> Group, L.P.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Beth Pearce</a:t>
            </a:r>
            <a:r>
              <a:rPr lang="en-US" sz="1200" b="0" i="1" dirty="0">
                <a:solidFill>
                  <a:srgbClr val="262C65"/>
                </a:solidFill>
                <a:effectLst/>
              </a:rPr>
              <a:t>, </a:t>
            </a:r>
            <a:br>
              <a:rPr lang="en-US" sz="1200" b="0" i="1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Vermont State Treasurer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Brian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Bodager</a:t>
            </a:r>
            <a:r>
              <a:rPr lang="en-US" sz="1200" b="0" i="0" dirty="0">
                <a:solidFill>
                  <a:srgbClr val="262C65"/>
                </a:solidFill>
                <a:effectLst/>
              </a:rPr>
              <a:t>, Chief Executive Officer,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The Pension Boards-UCC, Inc.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Matthew W.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Patsky</a:t>
            </a:r>
            <a:r>
              <a:rPr lang="en-US" sz="1200" b="0" i="0" dirty="0">
                <a:solidFill>
                  <a:srgbClr val="262C65"/>
                </a:solidFill>
                <a:effectLst/>
              </a:rPr>
              <a:t>, Chief Executive Officer,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Trillium Asset Management LLC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1" i="0" dirty="0">
                <a:solidFill>
                  <a:srgbClr val="262C65"/>
                </a:solidFill>
                <a:effectLst/>
              </a:rPr>
              <a:t>Boston Common Asset Management Group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Carole Liable, Chief Executive Officer,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Domini Impact Investments LLC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Matt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Nacard</a:t>
            </a:r>
            <a:r>
              <a:rPr lang="en-US" sz="1200" b="0" i="0" dirty="0">
                <a:solidFill>
                  <a:srgbClr val="262C65"/>
                </a:solidFill>
                <a:effectLst/>
              </a:rPr>
              <a:t>, Chief Executive Officer,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Ethical Partners Fund Management</a:t>
            </a:r>
            <a:r>
              <a:rPr lang="en-US" sz="2000" dirty="0">
                <a:solidFill>
                  <a:srgbClr val="03E454"/>
                </a:solidFill>
                <a:latin typeface="+mj-lt"/>
              </a:rPr>
              <a:t>*</a:t>
            </a:r>
            <a:endParaRPr lang="en-US" sz="20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Julie Hammerman, Executive Director,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 err="1">
                <a:solidFill>
                  <a:srgbClr val="262C65"/>
                </a:solidFill>
                <a:effectLst/>
              </a:rPr>
              <a:t>JLens</a:t>
            </a:r>
            <a:endParaRPr lang="en-US" sz="1200" b="0" i="0" dirty="0">
              <a:solidFill>
                <a:srgbClr val="262C65"/>
              </a:solidFill>
              <a:effectLst/>
            </a:endParaRPr>
          </a:p>
          <a:p>
            <a:pPr marL="274320" indent="-274320" algn="l">
              <a:spcAft>
                <a:spcPts val="30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262C65"/>
                </a:solidFill>
                <a:effectLst/>
              </a:rPr>
              <a:t>Sister Jean </a:t>
            </a:r>
            <a:r>
              <a:rPr lang="en-US" sz="1200" b="0" i="0" dirty="0" err="1">
                <a:solidFill>
                  <a:srgbClr val="262C65"/>
                </a:solidFill>
                <a:effectLst/>
              </a:rPr>
              <a:t>Steffes</a:t>
            </a:r>
            <a:r>
              <a:rPr lang="en-US" sz="1200" b="0" i="0" dirty="0">
                <a:solidFill>
                  <a:srgbClr val="262C65"/>
                </a:solidFill>
                <a:effectLst/>
              </a:rPr>
              <a:t> CSA, General Superior, </a:t>
            </a:r>
            <a:br>
              <a:rPr lang="en-US" sz="1200" b="0" i="0" dirty="0">
                <a:solidFill>
                  <a:srgbClr val="262C65"/>
                </a:solidFill>
                <a:effectLst/>
              </a:rPr>
            </a:br>
            <a:r>
              <a:rPr lang="en-US" sz="1200" b="1" i="0" dirty="0">
                <a:solidFill>
                  <a:srgbClr val="262C65"/>
                </a:solidFill>
                <a:effectLst/>
              </a:rPr>
              <a:t>Congregation of Sisters of St. Agnes</a:t>
            </a:r>
            <a:endParaRPr lang="en-US" sz="1200" b="0" i="0" dirty="0">
              <a:solidFill>
                <a:srgbClr val="262C65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7083-042A-4B45-B35D-D03D29FB43DF}"/>
              </a:ext>
            </a:extLst>
          </p:cNvPr>
          <p:cNvSpPr txBox="1"/>
          <p:nvPr/>
        </p:nvSpPr>
        <p:spPr>
          <a:xfrm>
            <a:off x="10720892" y="6230770"/>
            <a:ext cx="126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3E454"/>
                </a:solidFill>
                <a:latin typeface="+mj-lt"/>
              </a:rPr>
              <a:t>*</a:t>
            </a:r>
            <a:r>
              <a:rPr lang="en-US" sz="1600" dirty="0">
                <a:solidFill>
                  <a:srgbClr val="03E454"/>
                </a:solidFill>
                <a:latin typeface="+mj-lt"/>
              </a:rPr>
              <a:t>non-U.S</a:t>
            </a:r>
            <a:endParaRPr lang="en-US" sz="2800" dirty="0">
              <a:solidFill>
                <a:srgbClr val="03E45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739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3" name="Rectangle 70">
            <a:extLst>
              <a:ext uri="{FF2B5EF4-FFF2-40B4-BE49-F238E27FC236}">
                <a16:creationId xmlns:a16="http://schemas.microsoft.com/office/drawing/2014/main" id="{879C64A9-610B-46B7-B372-08C81C5A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97F3F8-B53F-4FFA-848E-090A44D8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112813"/>
            <a:ext cx="3734698" cy="32102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RECENT MEDIA</a:t>
            </a:r>
          </a:p>
        </p:txBody>
      </p:sp>
      <p:sp>
        <p:nvSpPr>
          <p:cNvPr id="1084" name="Rectangle 7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1"/>
            <a:ext cx="5291468" cy="149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5" name="Group 74">
            <a:extLst>
              <a:ext uri="{FF2B5EF4-FFF2-40B4-BE49-F238E27FC236}">
                <a16:creationId xmlns:a16="http://schemas.microsoft.com/office/drawing/2014/main" id="{12563AD9-A7A3-4BE2-A897-9487DF3E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D3DEC0ED-2046-4B47-AED6-F2E2C28B1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id="{E9D991DC-D98F-4EE0-BB66-B1BDC1EF3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2">
              <a:extLst>
                <a:ext uri="{FF2B5EF4-FFF2-40B4-BE49-F238E27FC236}">
                  <a16:creationId xmlns:a16="http://schemas.microsoft.com/office/drawing/2014/main" id="{E7E54229-815D-4B6F-AFC8-CF785F7D4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92CEAFD0-3BED-43BB-9765-CB5C4566F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2">
              <a:extLst>
                <a:ext uri="{FF2B5EF4-FFF2-40B4-BE49-F238E27FC236}">
                  <a16:creationId xmlns:a16="http://schemas.microsoft.com/office/drawing/2014/main" id="{4A3C795F-6BCD-46C1-A546-19774F3B2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59">
              <a:extLst>
                <a:ext uri="{FF2B5EF4-FFF2-40B4-BE49-F238E27FC236}">
                  <a16:creationId xmlns:a16="http://schemas.microsoft.com/office/drawing/2014/main" id="{C66A3BDD-1057-463C-9B90-8C332D04B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">
              <a:extLst>
                <a:ext uri="{FF2B5EF4-FFF2-40B4-BE49-F238E27FC236}">
                  <a16:creationId xmlns:a16="http://schemas.microsoft.com/office/drawing/2014/main" id="{809A6B96-7755-4504-B1CB-F6B83CD0F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2D7217F0-4BD2-43FF-8CCB-D59213F35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57F107C1-F9EA-4376-A34A-966DBB4BC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59">
              <a:extLst>
                <a:ext uri="{FF2B5EF4-FFF2-40B4-BE49-F238E27FC236}">
                  <a16:creationId xmlns:a16="http://schemas.microsoft.com/office/drawing/2014/main" id="{856E609B-ECA2-4E1D-A666-5150A38B0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">
              <a:extLst>
                <a:ext uri="{FF2B5EF4-FFF2-40B4-BE49-F238E27FC236}">
                  <a16:creationId xmlns:a16="http://schemas.microsoft.com/office/drawing/2014/main" id="{7F09FEB2-C57C-4876-8264-E7A6DBA93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59E52BD6-8269-4CBB-8B1D-C65EEEFBB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2">
              <a:extLst>
                <a:ext uri="{FF2B5EF4-FFF2-40B4-BE49-F238E27FC236}">
                  <a16:creationId xmlns:a16="http://schemas.microsoft.com/office/drawing/2014/main" id="{C37B9BA9-D4B1-40E9-85DB-EFEE2ECCE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59">
              <a:extLst>
                <a:ext uri="{FF2B5EF4-FFF2-40B4-BE49-F238E27FC236}">
                  <a16:creationId xmlns:a16="http://schemas.microsoft.com/office/drawing/2014/main" id="{C775B1DF-B6D1-4D88-9B6F-1A07FDCC4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2">
              <a:extLst>
                <a:ext uri="{FF2B5EF4-FFF2-40B4-BE49-F238E27FC236}">
                  <a16:creationId xmlns:a16="http://schemas.microsoft.com/office/drawing/2014/main" id="{A68D4AFE-E9C4-4DD1-994E-18C935A51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59">
              <a:extLst>
                <a:ext uri="{FF2B5EF4-FFF2-40B4-BE49-F238E27FC236}">
                  <a16:creationId xmlns:a16="http://schemas.microsoft.com/office/drawing/2014/main" id="{BB507D87-EF2D-4925-BDF8-41729DDB3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2">
              <a:extLst>
                <a:ext uri="{FF2B5EF4-FFF2-40B4-BE49-F238E27FC236}">
                  <a16:creationId xmlns:a16="http://schemas.microsoft.com/office/drawing/2014/main" id="{2D14785B-15EE-4261-855E-B4C857CD8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59">
              <a:extLst>
                <a:ext uri="{FF2B5EF4-FFF2-40B4-BE49-F238E27FC236}">
                  <a16:creationId xmlns:a16="http://schemas.microsoft.com/office/drawing/2014/main" id="{B5B1C320-CDAC-4C61-A7B4-AF6BA4FA0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2">
              <a:extLst>
                <a:ext uri="{FF2B5EF4-FFF2-40B4-BE49-F238E27FC236}">
                  <a16:creationId xmlns:a16="http://schemas.microsoft.com/office/drawing/2014/main" id="{A4E1B6F0-5FA4-48F4-9CEA-28BE8E2AB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59">
              <a:extLst>
                <a:ext uri="{FF2B5EF4-FFF2-40B4-BE49-F238E27FC236}">
                  <a16:creationId xmlns:a16="http://schemas.microsoft.com/office/drawing/2014/main" id="{413AA2A6-F5A2-47B3-B451-3D8CAE820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6" name="Rectangle 9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BC News: COVID-19 pandemic reversed decades of employment gains for disabled, but advocates see glimmers of hope. This October marks the 75th annual Disability Employment Awareness Month">
            <a:hlinkClick r:id="rId3"/>
            <a:extLst>
              <a:ext uri="{FF2B5EF4-FFF2-40B4-BE49-F238E27FC236}">
                <a16:creationId xmlns:a16="http://schemas.microsoft.com/office/drawing/2014/main" id="{907C62EA-6C8B-48D9-B8B3-44555ACBD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841" y="593377"/>
            <a:ext cx="7431668" cy="1249788"/>
          </a:xfrm>
          <a:prstGeom prst="rect">
            <a:avLst/>
          </a:prstGeom>
        </p:spPr>
      </p:pic>
      <p:pic>
        <p:nvPicPr>
          <p:cNvPr id="54" name="Picture 53" descr="AdWeek: CEOs asked to pledge disability inclusion at their companies. There's renewed focus on workplace accessibility.">
            <a:hlinkClick r:id="rId5"/>
            <a:extLst>
              <a:ext uri="{FF2B5EF4-FFF2-40B4-BE49-F238E27FC236}">
                <a16:creationId xmlns:a16="http://schemas.microsoft.com/office/drawing/2014/main" id="{1D2A95D4-2C1A-4F45-BC57-E15FE9505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841" y="2375685"/>
            <a:ext cx="7358510" cy="1146147"/>
          </a:xfrm>
          <a:prstGeom prst="rect">
            <a:avLst/>
          </a:prstGeom>
        </p:spPr>
      </p:pic>
      <p:pic>
        <p:nvPicPr>
          <p:cNvPr id="56" name="Picture 55" descr="Fortune: A call to action for America's CEOs: Show your commitment to inclusion of people with disabilities. ">
            <a:hlinkClick r:id="rId7"/>
            <a:extLst>
              <a:ext uri="{FF2B5EF4-FFF2-40B4-BE49-F238E27FC236}">
                <a16:creationId xmlns:a16="http://schemas.microsoft.com/office/drawing/2014/main" id="{48F8E14F-8DEF-4B7A-A01D-A662FFBBF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2841" y="4054352"/>
            <a:ext cx="757188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61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A507E8-A7CE-5741-85DE-CB46023D8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80" y="2078181"/>
            <a:ext cx="11563393" cy="3028055"/>
          </a:xfrm>
        </p:spPr>
        <p:txBody>
          <a:bodyPr anchor="t">
            <a:noAutofit/>
          </a:bodyPr>
          <a:lstStyle/>
          <a:p>
            <a:pPr algn="l"/>
            <a:r>
              <a:rPr lang="en-US" sz="66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  <a:t>Resources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57CEB-009D-4CB5-9277-F10C995E6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6394645" y="457199"/>
            <a:ext cx="5556675" cy="55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97F3F8-B53F-4FFA-848E-090A44D8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87" y="281860"/>
            <a:ext cx="10515600" cy="8012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RESOURCES</a:t>
            </a:r>
          </a:p>
        </p:txBody>
      </p:sp>
      <p:pic>
        <p:nvPicPr>
          <p:cNvPr id="3" name="Picture 2" descr="Disability Employment Awareness Month toolkit, 2020 Disability Equality Index report, COVID-19 Response Series, Roadmap to Mental Wellness in the Workplace">
            <a:extLst>
              <a:ext uri="{FF2B5EF4-FFF2-40B4-BE49-F238E27FC236}">
                <a16:creationId xmlns:a16="http://schemas.microsoft.com/office/drawing/2014/main" id="{C85D5051-FB22-4011-BF7B-809829AA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1" y="1980832"/>
            <a:ext cx="11011466" cy="4432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CC748-8B76-4FDF-BC33-A87FB06826D4}"/>
              </a:ext>
            </a:extLst>
          </p:cNvPr>
          <p:cNvSpPr txBox="1"/>
          <p:nvPr/>
        </p:nvSpPr>
        <p:spPr>
          <a:xfrm>
            <a:off x="382487" y="1083154"/>
            <a:ext cx="484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3E454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LIBRARY</a:t>
            </a:r>
            <a:endParaRPr lang="en-US" sz="2800" dirty="0">
              <a:solidFill>
                <a:srgbClr val="03E45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38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97F3F8-B53F-4FFA-848E-090A44D8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87" y="281860"/>
            <a:ext cx="10515600" cy="8012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INTERNATIONAL 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CC748-8B76-4FDF-BC33-A87FB06826D4}"/>
              </a:ext>
            </a:extLst>
          </p:cNvPr>
          <p:cNvSpPr txBox="1"/>
          <p:nvPr/>
        </p:nvSpPr>
        <p:spPr>
          <a:xfrm>
            <a:off x="382487" y="1083154"/>
            <a:ext cx="484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3E454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LIBRARY</a:t>
            </a:r>
            <a:endParaRPr lang="en-US" sz="2800" dirty="0">
              <a:solidFill>
                <a:srgbClr val="03E454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40929-5667-421F-8EB3-B41904B2E77E}"/>
              </a:ext>
            </a:extLst>
          </p:cNvPr>
          <p:cNvSpPr txBox="1"/>
          <p:nvPr/>
        </p:nvSpPr>
        <p:spPr>
          <a:xfrm>
            <a:off x="2157805" y="3817963"/>
            <a:ext cx="33593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+mj-lt"/>
              </a:rPr>
              <a:t>Disability:IN Global Directory</a:t>
            </a:r>
          </a:p>
          <a:p>
            <a:pPr algn="l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i="0" dirty="0">
                <a:solidFill>
                  <a:schemeClr val="bg1"/>
                </a:solidFill>
                <a:effectLst/>
              </a:rPr>
              <a:t>ollaborative disability inclusion database with country profiles to help companies achieve disability inclusion and equality around the world.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0A3334-FC30-499E-8A8D-A639FBDA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35618" y="2097431"/>
            <a:ext cx="1642821" cy="1642821"/>
            <a:chOff x="9371480" y="1848265"/>
            <a:chExt cx="1642821" cy="1642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A74A4A-E0A3-4E50-BEDA-729926665321}"/>
                </a:ext>
              </a:extLst>
            </p:cNvPr>
            <p:cNvSpPr/>
            <p:nvPr/>
          </p:nvSpPr>
          <p:spPr>
            <a:xfrm>
              <a:off x="9371480" y="1848265"/>
              <a:ext cx="1642821" cy="1642821"/>
            </a:xfrm>
            <a:prstGeom prst="ellipse">
              <a:avLst/>
            </a:prstGeom>
            <a:solidFill>
              <a:srgbClr val="03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Earth globe: Africa and Europe">
              <a:extLst>
                <a:ext uri="{FF2B5EF4-FFF2-40B4-BE49-F238E27FC236}">
                  <a16:creationId xmlns:a16="http://schemas.microsoft.com/office/drawing/2014/main" id="{D5760913-1A94-4325-8305-D4432115D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64056" y="2156339"/>
              <a:ext cx="1057667" cy="105766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E35A8-93B6-497D-930B-F8E1BEDB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03672" y="2175142"/>
            <a:ext cx="1642821" cy="1642821"/>
            <a:chOff x="5274589" y="1863763"/>
            <a:chExt cx="1642821" cy="164282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838CE3-5202-4774-885C-BA8C36E7CDD2}"/>
                </a:ext>
              </a:extLst>
            </p:cNvPr>
            <p:cNvSpPr/>
            <p:nvPr/>
          </p:nvSpPr>
          <p:spPr>
            <a:xfrm>
              <a:off x="5274589" y="1863763"/>
              <a:ext cx="1642821" cy="1642821"/>
            </a:xfrm>
            <a:prstGeom prst="ellipse">
              <a:avLst/>
            </a:prstGeom>
            <a:solidFill>
              <a:srgbClr val="03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Ribbon">
              <a:extLst>
                <a:ext uri="{FF2B5EF4-FFF2-40B4-BE49-F238E27FC236}">
                  <a16:creationId xmlns:a16="http://schemas.microsoft.com/office/drawing/2014/main" id="{95102EA8-85A9-44C2-A452-43C1519CF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799" y="2212475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AB2B62-750A-448E-9DD3-519ADF294160}"/>
              </a:ext>
            </a:extLst>
          </p:cNvPr>
          <p:cNvSpPr txBox="1"/>
          <p:nvPr/>
        </p:nvSpPr>
        <p:spPr>
          <a:xfrm>
            <a:off x="6674862" y="3868701"/>
            <a:ext cx="34673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+mj-lt"/>
              </a:rPr>
              <a:t>Global Best Practices Report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</a:rPr>
              <a:t>This report highlights the global best practices of international companies that scored 80 or above on the 2019 DEI.</a:t>
            </a:r>
            <a:endParaRPr lang="en-US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71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A322964-58B8-6D4B-AA44-756E6179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79" y="56168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WHY ADVANCE </a:t>
            </a:r>
            <a:b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DISABILITY INCLUSION?</a:t>
            </a:r>
            <a:b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DISABILITY FACTS</a:t>
            </a:r>
            <a:endParaRPr lang="en-US" sz="66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2" name="Group 1" descr="1 in 4 Have a Disability">
            <a:extLst>
              <a:ext uri="{FF2B5EF4-FFF2-40B4-BE49-F238E27FC236}">
                <a16:creationId xmlns:a16="http://schemas.microsoft.com/office/drawing/2014/main" id="{D7746E2F-26A0-864D-915B-0604BADE8FFC}"/>
              </a:ext>
            </a:extLst>
          </p:cNvPr>
          <p:cNvGrpSpPr/>
          <p:nvPr/>
        </p:nvGrpSpPr>
        <p:grpSpPr>
          <a:xfrm>
            <a:off x="953183" y="2701915"/>
            <a:ext cx="2369887" cy="2580015"/>
            <a:chOff x="181652" y="2701915"/>
            <a:chExt cx="2369887" cy="25800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DC9C95-C5BE-D644-8260-5E59968CEFDD}"/>
                </a:ext>
              </a:extLst>
            </p:cNvPr>
            <p:cNvSpPr txBox="1"/>
            <p:nvPr/>
          </p:nvSpPr>
          <p:spPr>
            <a:xfrm>
              <a:off x="181652" y="4450933"/>
              <a:ext cx="23698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in 4 Have a Disability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A8BC6C-EE32-5644-A517-5BB7A890E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34" y="2701915"/>
              <a:ext cx="880721" cy="1626887"/>
            </a:xfrm>
            <a:prstGeom prst="rect">
              <a:avLst/>
            </a:prstGeom>
          </p:spPr>
        </p:pic>
      </p:grpSp>
      <p:grpSp>
        <p:nvGrpSpPr>
          <p:cNvPr id="7" name="Group 6" descr="70% of disabilities are non-apparent">
            <a:extLst>
              <a:ext uri="{FF2B5EF4-FFF2-40B4-BE49-F238E27FC236}">
                <a16:creationId xmlns:a16="http://schemas.microsoft.com/office/drawing/2014/main" id="{BBA8118A-44A8-4D61-8DE0-3339F31957BF}"/>
              </a:ext>
            </a:extLst>
          </p:cNvPr>
          <p:cNvGrpSpPr/>
          <p:nvPr/>
        </p:nvGrpSpPr>
        <p:grpSpPr>
          <a:xfrm>
            <a:off x="4257717" y="3014420"/>
            <a:ext cx="3232147" cy="2267509"/>
            <a:chOff x="4257717" y="3014420"/>
            <a:chExt cx="3232147" cy="22675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1524AE-38F5-426F-82EA-97FC3DA5CD48}"/>
                </a:ext>
              </a:extLst>
            </p:cNvPr>
            <p:cNvSpPr txBox="1"/>
            <p:nvPr/>
          </p:nvSpPr>
          <p:spPr>
            <a:xfrm>
              <a:off x="4784575" y="3014420"/>
              <a:ext cx="21784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latin typeface="+mj-lt"/>
                </a:rPr>
                <a:t>70%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A84BBE-8E1C-4BCD-87F8-D80AF1B3B53E}"/>
                </a:ext>
              </a:extLst>
            </p:cNvPr>
            <p:cNvSpPr txBox="1"/>
            <p:nvPr/>
          </p:nvSpPr>
          <p:spPr>
            <a:xfrm>
              <a:off x="4257717" y="4450932"/>
              <a:ext cx="3232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of Disabilities are Non-Apparent</a:t>
              </a:r>
            </a:p>
          </p:txBody>
        </p:sp>
      </p:grpSp>
      <p:grpSp>
        <p:nvGrpSpPr>
          <p:cNvPr id="3" name="Group 2" descr="Globally... we are 1 billion strong">
            <a:extLst>
              <a:ext uri="{FF2B5EF4-FFF2-40B4-BE49-F238E27FC236}">
                <a16:creationId xmlns:a16="http://schemas.microsoft.com/office/drawing/2014/main" id="{A1151B24-9F19-6846-A79D-9936EAFD4C84}"/>
              </a:ext>
            </a:extLst>
          </p:cNvPr>
          <p:cNvGrpSpPr/>
          <p:nvPr/>
        </p:nvGrpSpPr>
        <p:grpSpPr>
          <a:xfrm>
            <a:off x="8520650" y="2754310"/>
            <a:ext cx="2972438" cy="2578420"/>
            <a:chOff x="3024711" y="2703510"/>
            <a:chExt cx="2972438" cy="25784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196ED2-18DF-EB41-81F0-5971C912E230}"/>
                </a:ext>
              </a:extLst>
            </p:cNvPr>
            <p:cNvSpPr txBox="1"/>
            <p:nvPr/>
          </p:nvSpPr>
          <p:spPr>
            <a:xfrm>
              <a:off x="3024711" y="4450933"/>
              <a:ext cx="2972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Globally… We are 1 Billion Strong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0C213E-2AB4-8A40-B6E0-13E3B0E09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0439" y="2703510"/>
              <a:ext cx="2136443" cy="1623696"/>
            </a:xfrm>
            <a:prstGeom prst="rect">
              <a:avLst/>
            </a:prstGeom>
          </p:spPr>
        </p:pic>
      </p:grpSp>
      <p:sp>
        <p:nvSpPr>
          <p:cNvPr id="18" name="Slide #2">
            <a:extLst>
              <a:ext uri="{FF2B5EF4-FFF2-40B4-BE49-F238E27FC236}">
                <a16:creationId xmlns:a16="http://schemas.microsoft.com/office/drawing/2014/main" id="{EF092496-4692-CB43-B286-7BEBE5C41C9D}"/>
              </a:ext>
            </a:extLst>
          </p:cNvPr>
          <p:cNvSpPr txBox="1">
            <a:spLocks/>
          </p:cNvSpPr>
          <p:nvPr/>
        </p:nvSpPr>
        <p:spPr>
          <a:xfrm>
            <a:off x="9067794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26FBC6-D461-C147-912A-89496DD6DBE8}" type="slidenum">
              <a:rPr lang="en-US" sz="1200" smtClean="0">
                <a:solidFill>
                  <a:schemeClr val="bg1"/>
                </a:solidFill>
                <a:latin typeface="Objektiv Mk2" panose="020B0502020204020203" pitchFamily="34" charset="77"/>
                <a:cs typeface="Objektiv Mk2" panose="020B0502020204020203" pitchFamily="34" charset="77"/>
              </a:rPr>
              <a:pPr algn="r"/>
              <a:t>3</a:t>
            </a:fld>
            <a:endParaRPr lang="en-US" sz="1200" dirty="0">
              <a:solidFill>
                <a:schemeClr val="bg1"/>
              </a:solidFill>
              <a:latin typeface="Objektiv Mk2" panose="020B0502020204020203" pitchFamily="34" charset="77"/>
              <a:cs typeface="Objektiv Mk2" panose="020B0502020204020203" pitchFamily="34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5C0CAC-154F-9541-B8C4-8D50D14E6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70341" y="2468843"/>
            <a:ext cx="0" cy="3154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6C5429-7227-426A-B6B3-5914417DB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77241" y="2468843"/>
            <a:ext cx="0" cy="3154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1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A322964-58B8-6D4B-AA44-756E6179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79" y="454567"/>
            <a:ext cx="11716136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BETTER PERFORMANCE &amp; SUSTAINABILITY</a:t>
            </a:r>
            <a:b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“THE DISABILITY INCLUSION ADVANTAGE”</a:t>
            </a:r>
            <a:endParaRPr lang="en-US" sz="1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030" name="Picture 6" descr="Regalix TV">
            <a:extLst>
              <a:ext uri="{FF2B5EF4-FFF2-40B4-BE49-F238E27FC236}">
                <a16:creationId xmlns:a16="http://schemas.microsoft.com/office/drawing/2014/main" id="{C87B8828-E2E0-4B45-8920-C3B296FA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73" y="883674"/>
            <a:ext cx="2390548" cy="179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D56D4-E1F3-4BE9-922B-A7C4FCF7D5AA}"/>
              </a:ext>
            </a:extLst>
          </p:cNvPr>
          <p:cNvSpPr txBox="1"/>
          <p:nvPr/>
        </p:nvSpPr>
        <p:spPr>
          <a:xfrm>
            <a:off x="532111" y="3293973"/>
            <a:ext cx="3360047" cy="1954381"/>
          </a:xfrm>
          <a:prstGeom prst="rect">
            <a:avLst/>
          </a:prstGeom>
          <a:noFill/>
        </p:spPr>
        <p:txBody>
          <a:bodyPr wrap="square" lIns="0" tIns="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28%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HIGHER REVENUE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BFD6D-F619-467E-BCF1-13D012D34ED0}"/>
              </a:ext>
            </a:extLst>
          </p:cNvPr>
          <p:cNvSpPr txBox="1"/>
          <p:nvPr/>
        </p:nvSpPr>
        <p:spPr>
          <a:xfrm>
            <a:off x="4442325" y="3293973"/>
            <a:ext cx="3358970" cy="3062377"/>
          </a:xfrm>
          <a:prstGeom prst="rect">
            <a:avLst/>
          </a:prstGeom>
          <a:noFill/>
        </p:spPr>
        <p:txBody>
          <a:bodyPr wrap="square" lIns="0" tIns="0" rIns="0" bIns="45720" rtlCol="0" anchor="t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 spc="-10" dirty="0">
                <a:solidFill>
                  <a:schemeClr val="bg1"/>
                </a:solidFill>
                <a:latin typeface="+mj-lt"/>
              </a:rPr>
              <a:t>30%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BETTER PERFORMANCE ON ECONOMIC PROFIT MARGINS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B3A20-DFF4-458A-9992-32E840E10B34}"/>
              </a:ext>
            </a:extLst>
          </p:cNvPr>
          <p:cNvSpPr txBox="1"/>
          <p:nvPr/>
        </p:nvSpPr>
        <p:spPr>
          <a:xfrm>
            <a:off x="8429683" y="3293973"/>
            <a:ext cx="3360047" cy="2323713"/>
          </a:xfrm>
          <a:prstGeom prst="rect">
            <a:avLst/>
          </a:prstGeom>
          <a:noFill/>
        </p:spPr>
        <p:txBody>
          <a:bodyPr wrap="square" lIns="0" tIns="0" rIns="0" bIns="45720" rtlCol="0" anchor="t">
            <a:spAutoFit/>
          </a:bodyPr>
          <a:lstStyle/>
          <a:p>
            <a:pPr algn="ctr">
              <a:defRPr/>
            </a:pPr>
            <a:r>
              <a:rPr lang="en-US" sz="10000" b="1" spc="-10" dirty="0">
                <a:solidFill>
                  <a:schemeClr val="bg1"/>
                </a:solidFill>
                <a:latin typeface="+mj-lt"/>
              </a:rPr>
              <a:t>2X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HIGHER NET INCOME</a:t>
            </a:r>
          </a:p>
        </p:txBody>
      </p:sp>
    </p:spTree>
    <p:extLst>
      <p:ext uri="{BB962C8B-B14F-4D97-AF65-F5344CB8AC3E}">
        <p14:creationId xmlns:p14="http://schemas.microsoft.com/office/powerpoint/2010/main" val="188672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A507E8-A7CE-5741-85DE-CB46023D8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80" y="1288472"/>
            <a:ext cx="11563393" cy="3028055"/>
          </a:xfrm>
        </p:spPr>
        <p:txBody>
          <a:bodyPr anchor="t">
            <a:noAutofit/>
          </a:bodyPr>
          <a:lstStyle/>
          <a:p>
            <a:pPr algn="l"/>
            <a:r>
              <a:rPr lang="en-US" sz="66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  <a:t>Starting </a:t>
            </a:r>
            <a:br>
              <a:rPr lang="en-US" sz="66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6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  <a:t>the </a:t>
            </a:r>
            <a:br>
              <a:rPr lang="en-US" sz="66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600" b="1" spc="-150" dirty="0">
                <a:latin typeface="Arial Black" panose="020B0604020202020204" pitchFamily="34" charset="0"/>
                <a:cs typeface="Arial Black" panose="020B0604020202020204" pitchFamily="34" charset="0"/>
              </a:rPr>
              <a:t>Journey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25C41-0AA4-49E5-B0A2-A5F5D2278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6394645" y="457199"/>
            <a:ext cx="5556675" cy="55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2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B85EE3-5C67-44C9-A06E-CC94F083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3349" y="1452652"/>
            <a:ext cx="4305300" cy="149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28CBC44-80FD-4F59-8112-2AE0A883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56" y="208555"/>
            <a:ext cx="11360150" cy="99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DEI</a:t>
            </a:r>
            <a:endParaRPr lang="en-US" sz="1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1" name="Picture 30" descr="Disability Equality Index logo on bottom says Best Place to Work for Disability Inclusion">
            <a:extLst>
              <a:ext uri="{FF2B5EF4-FFF2-40B4-BE49-F238E27FC236}">
                <a16:creationId xmlns:a16="http://schemas.microsoft.com/office/drawing/2014/main" id="{2CECA1EB-CF54-9142-9396-C90DE635A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663" y="1603173"/>
            <a:ext cx="4035522" cy="1345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77BEB-AD66-E040-96FF-4D1E53E24FC3}"/>
              </a:ext>
            </a:extLst>
          </p:cNvPr>
          <p:cNvSpPr txBox="1"/>
          <p:nvPr/>
        </p:nvSpPr>
        <p:spPr>
          <a:xfrm>
            <a:off x="504832" y="3131307"/>
            <a:ext cx="11182335" cy="115416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Equality Index (DEI)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annual benchmarking tool that gives U.S. businesses an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score and roadmap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their disability inclusion policies and practices.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D2504-C236-4C95-8966-CF4F2D4E3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34266"/>
            <a:ext cx="12192000" cy="1154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A joint initiative from the American Association of People with Disabilities and Disability:IN (lgoos)">
            <a:extLst>
              <a:ext uri="{FF2B5EF4-FFF2-40B4-BE49-F238E27FC236}">
                <a16:creationId xmlns:a16="http://schemas.microsoft.com/office/drawing/2014/main" id="{FDC133B3-E548-C749-A962-02CBC75128AE}"/>
              </a:ext>
            </a:extLst>
          </p:cNvPr>
          <p:cNvGrpSpPr/>
          <p:nvPr/>
        </p:nvGrpSpPr>
        <p:grpSpPr>
          <a:xfrm>
            <a:off x="3798858" y="5049521"/>
            <a:ext cx="4591710" cy="1037547"/>
            <a:chOff x="3798859" y="5049521"/>
            <a:chExt cx="4591710" cy="1037547"/>
          </a:xfrm>
        </p:grpSpPr>
        <p:grpSp>
          <p:nvGrpSpPr>
            <p:cNvPr id="18" name="Group 17"/>
            <p:cNvGrpSpPr/>
            <p:nvPr/>
          </p:nvGrpSpPr>
          <p:grpSpPr>
            <a:xfrm>
              <a:off x="3798859" y="5049521"/>
              <a:ext cx="4591710" cy="1037547"/>
              <a:chOff x="10497351" y="672736"/>
              <a:chExt cx="4591710" cy="103754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497351" y="1011290"/>
                <a:ext cx="4591710" cy="698993"/>
                <a:chOff x="5626120" y="2220064"/>
                <a:chExt cx="4591710" cy="69899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1903" y="2220064"/>
                  <a:ext cx="2135927" cy="698993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26120" y="2352629"/>
                  <a:ext cx="1988498" cy="501166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11473751" y="672736"/>
                <a:ext cx="2568332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r>
                  <a:rPr lang="en-US" sz="1600" b="1" dirty="0">
                    <a:solidFill>
                      <a:srgbClr val="03E454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A JOINT INITIATIVE: 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84C28A-5148-A44D-9CBF-4B48841CF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6048932" y="5388075"/>
              <a:ext cx="0" cy="69899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#2">
            <a:extLst>
              <a:ext uri="{FF2B5EF4-FFF2-40B4-BE49-F238E27FC236}">
                <a16:creationId xmlns:a16="http://schemas.microsoft.com/office/drawing/2014/main" id="{26D296C9-83C3-264C-9919-00BF86CEE6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067794" y="6356350"/>
            <a:ext cx="2743200" cy="365125"/>
          </a:xfrm>
        </p:spPr>
        <p:txBody>
          <a:bodyPr anchor="t"/>
          <a:lstStyle/>
          <a:p>
            <a:fld id="{F526FBC6-D461-C147-912A-89496DD6DBE8}" type="slidenum">
              <a:rPr lang="en-US" smtClean="0">
                <a:latin typeface="Objektiv Mk2" panose="020B0502020204020203" pitchFamily="34" charset="77"/>
                <a:cs typeface="Objektiv Mk2" panose="020B0502020204020203" pitchFamily="34" charset="77"/>
              </a:rPr>
              <a:t>6</a:t>
            </a:fld>
            <a:endParaRPr lang="en-US" dirty="0">
              <a:latin typeface="Objektiv Mk2" panose="020B0502020204020203" pitchFamily="34" charset="77"/>
              <a:cs typeface="Objektiv Mk2" panose="020B05020202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450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CD8637A-BEEF-402D-A547-799F983C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DEI – DEEP DIVE</a:t>
            </a:r>
            <a:endParaRPr lang="en-US" sz="1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749CA0-D244-C84D-A56A-D9C55FC14BE5}"/>
              </a:ext>
            </a:extLst>
          </p:cNvPr>
          <p:cNvSpPr/>
          <p:nvPr/>
        </p:nvSpPr>
        <p:spPr>
          <a:xfrm>
            <a:off x="562345" y="2282016"/>
            <a:ext cx="5533655" cy="29069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 Black" panose="020B0A04020102020204"/>
                <a:cs typeface="Objektiv Mk2 Black" panose="020B0502020204020203" pitchFamily="34" charset="77"/>
              </a:rPr>
              <a:t>WHAT IS THE DEI?</a:t>
            </a:r>
            <a:br>
              <a:rPr lang="en-US" b="1" dirty="0">
                <a:solidFill>
                  <a:schemeClr val="bg1"/>
                </a:solidFill>
                <a:latin typeface="Arial Black" panose="020B0A04020102020204"/>
                <a:cs typeface="Objektiv Mk2 Black" panose="020B0502020204020203" pitchFamily="34" charset="77"/>
              </a:rPr>
            </a:br>
            <a:r>
              <a:rPr lang="en-US" b="1" dirty="0">
                <a:solidFill>
                  <a:schemeClr val="bg1"/>
                </a:solidFill>
                <a:latin typeface="Arial Black" panose="020B0A04020102020204"/>
                <a:cs typeface="Objektiv Mk2 Black" panose="020B0502020204020203" pitchFamily="34" charset="77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Tool to educate the business community on disability inclusion best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OVER 150 Fortune 1000 companies participate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Enabler for defining and developing a roadmap for disability inclusion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Measures 6 key areas across the organization, most comprehensive index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E24DF-66D8-8644-9D64-4267A5088260}"/>
              </a:ext>
            </a:extLst>
          </p:cNvPr>
          <p:cNvSpPr/>
          <p:nvPr/>
        </p:nvSpPr>
        <p:spPr>
          <a:xfrm>
            <a:off x="7356321" y="2311772"/>
            <a:ext cx="4676930" cy="29069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Arial Black" panose="020B0A04020102020204"/>
                <a:cs typeface="Objektiv Mk2 Black" panose="020B0502020204020203" pitchFamily="34" charset="77"/>
              </a:rPr>
              <a:t>WHAT DOES IT MEASURE?</a:t>
            </a:r>
            <a:br>
              <a:rPr lang="en-US" b="1" dirty="0">
                <a:solidFill>
                  <a:schemeClr val="bg1"/>
                </a:solidFill>
                <a:latin typeface="Arial Black" panose="020B0A04020102020204"/>
                <a:cs typeface="Objektiv Mk2 Black" panose="020B0502020204020203" pitchFamily="34" charset="77"/>
              </a:rPr>
            </a:br>
            <a:endParaRPr lang="en-US" b="1" dirty="0">
              <a:solidFill>
                <a:schemeClr val="bg1"/>
              </a:solidFill>
              <a:latin typeface="Arial Black" panose="020B0A04020102020204"/>
              <a:cs typeface="Objektiv Mk2 Black" panose="020B0502020204020203" pitchFamily="34" charset="77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Culture and Leadership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Enterprise-Wide Access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Employment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Community Engagement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Supplier Diversity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cs typeface="Objektiv Mk2" panose="020B0502020204020203" pitchFamily="34" charset="77"/>
              </a:rPr>
              <a:t>Non-U.S. Operations (not weighted)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958800-FEBB-44C7-83BB-0FBE9B98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41" y="2311772"/>
            <a:ext cx="0" cy="3154680"/>
          </a:xfrm>
          <a:prstGeom prst="line">
            <a:avLst/>
          </a:prstGeom>
          <a:ln>
            <a:solidFill>
              <a:srgbClr val="03E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58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631EC1-C57E-4F74-8232-E0D398532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2000" cy="1882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33B79-DB09-0D42-94AC-89E01C12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" y="630230"/>
            <a:ext cx="8861213" cy="132556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ACTION INSIDE THE DEI:</a:t>
            </a:r>
            <a:br>
              <a:rPr lang="en-US" sz="4800" b="1" spc="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b="1" spc="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BUILDING A ROADMAP</a:t>
            </a:r>
            <a:endParaRPr lang="en-US" sz="4800" b="1" spc="25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Slide #2">
            <a:extLst>
              <a:ext uri="{FF2B5EF4-FFF2-40B4-BE49-F238E27FC236}">
                <a16:creationId xmlns:a16="http://schemas.microsoft.com/office/drawing/2014/main" id="{289D054E-B067-5946-86DD-A18DD5100718}"/>
              </a:ext>
            </a:extLst>
          </p:cNvPr>
          <p:cNvSpPr txBox="1">
            <a:spLocks/>
          </p:cNvSpPr>
          <p:nvPr/>
        </p:nvSpPr>
        <p:spPr>
          <a:xfrm>
            <a:off x="9067794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26FBC6-D461-C147-912A-89496DD6DBE8}" type="slidenum">
              <a:rPr lang="en-US" sz="1200" smtClean="0">
                <a:solidFill>
                  <a:srgbClr val="898989"/>
                </a:solidFill>
                <a:latin typeface="Objektiv Mk2" panose="020B0502020204020203" pitchFamily="34" charset="77"/>
                <a:cs typeface="Objektiv Mk2" panose="020B0502020204020203" pitchFamily="34" charset="77"/>
              </a:rPr>
              <a:pPr algn="r"/>
              <a:t>8</a:t>
            </a:fld>
            <a:endParaRPr lang="en-US" sz="1200" dirty="0">
              <a:solidFill>
                <a:srgbClr val="898989"/>
              </a:solidFill>
              <a:latin typeface="Objektiv Mk2" panose="020B0502020204020203" pitchFamily="34" charset="77"/>
              <a:cs typeface="Objektiv Mk2" panose="020B0502020204020203" pitchFamily="34" charset="77"/>
            </a:endParaRPr>
          </a:p>
        </p:txBody>
      </p:sp>
      <p:grpSp>
        <p:nvGrpSpPr>
          <p:cNvPr id="21" name="Group 20" descr="Hierarchy Bar Chart: DEI Points Distribution (100 Total)&#10;Culture &amp; Leadership, 30 (20 Culture, 10 Leadership); Enterprise-Wide Access, 10; Community Engagement,10; Supplier Diversity, 10; Employement Practices, 40 (10 Benefits, 10 Recruitment, 10 Employement, Education, Retention &amp; Advancement, 10 Accomodations); Non-U.S. Operations, Unweighted">
            <a:extLst>
              <a:ext uri="{FF2B5EF4-FFF2-40B4-BE49-F238E27FC236}">
                <a16:creationId xmlns:a16="http://schemas.microsoft.com/office/drawing/2014/main" id="{5C185CC5-8DA5-B347-964B-A6F23843F1D4}"/>
              </a:ext>
            </a:extLst>
          </p:cNvPr>
          <p:cNvGrpSpPr/>
          <p:nvPr/>
        </p:nvGrpSpPr>
        <p:grpSpPr>
          <a:xfrm>
            <a:off x="261258" y="2058833"/>
            <a:ext cx="11549737" cy="4202803"/>
            <a:chOff x="261258" y="2058833"/>
            <a:chExt cx="11549737" cy="4202803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4403C9F7-8EFA-9640-A690-073AA8E5D00B}"/>
                </a:ext>
              </a:extLst>
            </p:cNvPr>
            <p:cNvGraphicFramePr/>
            <p:nvPr/>
          </p:nvGraphicFramePr>
          <p:xfrm>
            <a:off x="261258" y="2491874"/>
            <a:ext cx="10692882" cy="2333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F30656-7D5B-CB46-B41B-AB77A8E18F5D}"/>
                </a:ext>
              </a:extLst>
            </p:cNvPr>
            <p:cNvSpPr/>
            <p:nvPr/>
          </p:nvSpPr>
          <p:spPr>
            <a:xfrm>
              <a:off x="10689339" y="2906486"/>
              <a:ext cx="1121656" cy="1687285"/>
            </a:xfrm>
            <a:prstGeom prst="rect">
              <a:avLst/>
            </a:prstGeom>
            <a:solidFill>
              <a:srgbClr val="03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0395B1F4-B65B-FC42-8670-63CE5BD04EAB}"/>
                </a:ext>
              </a:extLst>
            </p:cNvPr>
            <p:cNvGraphicFramePr/>
            <p:nvPr/>
          </p:nvGraphicFramePr>
          <p:xfrm>
            <a:off x="261258" y="4483118"/>
            <a:ext cx="3429000" cy="11585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FE990E-C1A9-9947-8481-6F41CBFEAE89}"/>
                </a:ext>
              </a:extLst>
            </p:cNvPr>
            <p:cNvSpPr/>
            <p:nvPr/>
          </p:nvSpPr>
          <p:spPr>
            <a:xfrm>
              <a:off x="405471" y="5476806"/>
              <a:ext cx="94128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CULTURE, </a:t>
              </a:r>
              <a:fld id="{8CBDC26F-1793-FC48-8BDC-EF930E6466C9}" type="VALUE">
                <a:rPr lang="en-US" b="1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>
                  <a:defRPr sz="9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Objektiv Mk2" panose="020B0502020204020203" pitchFamily="34" charset="77"/>
                    <a:ea typeface="+mn-ea"/>
                    <a:cs typeface="Objektiv Mk2" panose="020B0502020204020203" pitchFamily="34" charset="77"/>
                  </a:defRPr>
                </a:pPr>
                <a:t>20</a:t>
              </a:fld>
              <a:endParaRPr lang="en-US" b="1" dirty="0">
                <a:solidFill>
                  <a:srgbClr val="2330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02A63F-0FA2-AC40-9B0D-FA6E126FC85E}"/>
                </a:ext>
              </a:extLst>
            </p:cNvPr>
            <p:cNvSpPr/>
            <p:nvPr/>
          </p:nvSpPr>
          <p:spPr>
            <a:xfrm>
              <a:off x="2505046" y="5476806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LEADERSHIP,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C92C9BBE-D872-944D-BA5F-128678348931}"/>
                </a:ext>
              </a:extLst>
            </p:cNvPr>
            <p:cNvGraphicFramePr/>
            <p:nvPr/>
          </p:nvGraphicFramePr>
          <p:xfrm>
            <a:off x="4344230" y="4459786"/>
            <a:ext cx="4416330" cy="11585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51720A-D7E2-BF4C-B56B-3F5D13757C80}"/>
                </a:ext>
              </a:extLst>
            </p:cNvPr>
            <p:cNvSpPr/>
            <p:nvPr/>
          </p:nvSpPr>
          <p:spPr>
            <a:xfrm>
              <a:off x="4521391" y="5476806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BENEFITS,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4D519D-51F0-6C4A-B8CE-16B320A129ED}"/>
                </a:ext>
              </a:extLst>
            </p:cNvPr>
            <p:cNvSpPr/>
            <p:nvPr/>
          </p:nvSpPr>
          <p:spPr>
            <a:xfrm>
              <a:off x="5534141" y="547680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RECRUITMENT,</a:t>
              </a:r>
              <a:b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4CE885-29C3-BD4C-A8B5-E1F02E42FEB0}"/>
                </a:ext>
              </a:extLst>
            </p:cNvPr>
            <p:cNvSpPr/>
            <p:nvPr/>
          </p:nvSpPr>
          <p:spPr>
            <a:xfrm>
              <a:off x="6544719" y="5476806"/>
              <a:ext cx="1031051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EMPLOYMENT,</a:t>
              </a:r>
              <a:b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EDUCATION,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RETENTION &amp;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ADVANCEMENT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BCB4A8-DEEA-0748-BB70-1EC5E8600EEC}"/>
                </a:ext>
              </a:extLst>
            </p:cNvPr>
            <p:cNvSpPr/>
            <p:nvPr/>
          </p:nvSpPr>
          <p:spPr>
            <a:xfrm>
              <a:off x="7556218" y="5476806"/>
              <a:ext cx="12734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spc="-4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ACCOMMODATIONS</a:t>
              </a:r>
              <a:r>
                <a:rPr lang="en-US" b="1" spc="-10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en-US" b="1" spc="-10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4FEB1C-B6C4-FC44-A49F-634E1CD85641}"/>
                </a:ext>
              </a:extLst>
            </p:cNvPr>
            <p:cNvSpPr/>
            <p:nvPr/>
          </p:nvSpPr>
          <p:spPr>
            <a:xfrm>
              <a:off x="10689339" y="3950765"/>
              <a:ext cx="1082348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1197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NON-U.S.</a:t>
              </a:r>
              <a:b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OPERATIONS,</a:t>
              </a:r>
              <a:b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NOT WEIGHTED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497F1F-DAB9-7945-9C05-B281F26AD54E}"/>
                </a:ext>
              </a:extLst>
            </p:cNvPr>
            <p:cNvSpPr/>
            <p:nvPr/>
          </p:nvSpPr>
          <p:spPr>
            <a:xfrm>
              <a:off x="332421" y="2058833"/>
              <a:ext cx="11365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Disability Equality Index Points Distribution (100 Total)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1437EF-4152-0846-B169-ABCE424A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417" y="-5076280"/>
            <a:ext cx="11572819" cy="2333080"/>
            <a:chOff x="261258" y="2491874"/>
            <a:chExt cx="11572819" cy="2333080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37A56A97-80C4-AB47-A1B1-11BF5C333DFA}"/>
                </a:ext>
              </a:extLst>
            </p:cNvPr>
            <p:cNvGraphicFramePr/>
            <p:nvPr/>
          </p:nvGraphicFramePr>
          <p:xfrm>
            <a:off x="261258" y="2491874"/>
            <a:ext cx="10692882" cy="2333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219F6C-1E6E-E741-B483-020C4C2C2889}"/>
                </a:ext>
              </a:extLst>
            </p:cNvPr>
            <p:cNvSpPr/>
            <p:nvPr/>
          </p:nvSpPr>
          <p:spPr>
            <a:xfrm>
              <a:off x="10812585" y="2714730"/>
              <a:ext cx="1021492" cy="188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40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47D07A-CD85-4346-A50C-FC971F3D6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12192000" cy="1882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586DD-0E63-D247-9B00-E8FA587D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26" y="372029"/>
            <a:ext cx="11263274" cy="132556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DEI PARTICIPATION GROWTH</a:t>
            </a:r>
            <a:endParaRPr lang="en-US" sz="2400" b="1" spc="2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Slide #">
            <a:extLst>
              <a:ext uri="{FF2B5EF4-FFF2-40B4-BE49-F238E27FC236}">
                <a16:creationId xmlns:a16="http://schemas.microsoft.com/office/drawing/2014/main" id="{C828FCF7-BAB3-3542-9CA6-E56120D0B97B}"/>
              </a:ext>
            </a:extLst>
          </p:cNvPr>
          <p:cNvSpPr txBox="1">
            <a:spLocks/>
          </p:cNvSpPr>
          <p:nvPr/>
        </p:nvSpPr>
        <p:spPr>
          <a:xfrm>
            <a:off x="9067794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26FBC6-D461-C147-912A-89496DD6DBE8}" type="slidenum">
              <a:rPr lang="en-US" sz="1200" smtClean="0">
                <a:solidFill>
                  <a:srgbClr val="898989"/>
                </a:solidFill>
                <a:latin typeface="Objektiv Mk2" panose="020B0502020204020203" pitchFamily="34" charset="77"/>
                <a:cs typeface="Objektiv Mk2" panose="020B0502020204020203" pitchFamily="34" charset="77"/>
              </a:rPr>
              <a:pPr algn="r"/>
              <a:t>9</a:t>
            </a:fld>
            <a:endParaRPr lang="en-US" sz="1200" dirty="0">
              <a:solidFill>
                <a:srgbClr val="898989"/>
              </a:solidFill>
              <a:latin typeface="Objektiv Mk2" panose="020B0502020204020203" pitchFamily="34" charset="77"/>
              <a:cs typeface="Objektiv Mk2" panose="020B0502020204020203" pitchFamily="34" charset="77"/>
            </a:endParaRPr>
          </a:p>
        </p:txBody>
      </p:sp>
      <p:graphicFrame>
        <p:nvGraphicFramePr>
          <p:cNvPr id="7" name="Chart 6" descr="DEI Participant Growth. Total by year: 2014 (pilot) - 48, 2015 - 80, 2016 - 83, 2017 - 110, 2018 - 145, 2019 - 180, 2020 (registered) - 263. Disability:IN partners participants by year: 2014 - 45, 2015 - 49, 2016 - 55, 2017 - 77, 2018 - 99, 2019 - 122, 2020 - 160. New participents by year: by year: 2014 - 48, 2015 - 42, 2016 - 20, 2017 - 37, 2018 - 38, 2019 - 43, 2020 - 83.">
            <a:extLst>
              <a:ext uri="{FF2B5EF4-FFF2-40B4-BE49-F238E27FC236}">
                <a16:creationId xmlns:a16="http://schemas.microsoft.com/office/drawing/2014/main" id="{3B6EAA8C-6CE4-8D49-8C25-936418471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493335"/>
              </p:ext>
            </p:extLst>
          </p:nvPr>
        </p:nvGraphicFramePr>
        <p:xfrm>
          <a:off x="1548499" y="2069621"/>
          <a:ext cx="8376551" cy="453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98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bilityIN01">
      <a:dk1>
        <a:srgbClr val="242C65"/>
      </a:dk1>
      <a:lt1>
        <a:srgbClr val="FFFFFF"/>
      </a:lt1>
      <a:dk2>
        <a:srgbClr val="047BC1"/>
      </a:dk2>
      <a:lt2>
        <a:srgbClr val="EBEBF1"/>
      </a:lt2>
      <a:accent1>
        <a:srgbClr val="242C65"/>
      </a:accent1>
      <a:accent2>
        <a:srgbClr val="047BC1"/>
      </a:accent2>
      <a:accent3>
        <a:srgbClr val="3EAF49"/>
      </a:accent3>
      <a:accent4>
        <a:srgbClr val="00794B"/>
      </a:accent4>
      <a:accent5>
        <a:srgbClr val="888CAB"/>
      </a:accent5>
      <a:accent6>
        <a:srgbClr val="C3C5D5"/>
      </a:accent6>
      <a:hlink>
        <a:srgbClr val="242C65"/>
      </a:hlink>
      <a:folHlink>
        <a:srgbClr val="242C6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1148</Words>
  <Application>Microsoft Office PowerPoint</Application>
  <PresentationFormat>Widescreen</PresentationFormat>
  <Paragraphs>158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Objektiv Mk2</vt:lpstr>
      <vt:lpstr>Office Theme</vt:lpstr>
      <vt:lpstr>Annual Forum for  Equal Opportunities of the  Business Advisory Board on Disabilities</vt:lpstr>
      <vt:lpstr>THE LEADING NONPROFIT RESOURCE FOR BUSINESS DISABILITY INCLUSION WORLDWIDE.</vt:lpstr>
      <vt:lpstr>WHY ADVANCE  DISABILITY INCLUSION? DISABILITY FACTS</vt:lpstr>
      <vt:lpstr>BETTER PERFORMANCE &amp; SUSTAINABILITY “THE DISABILITY INCLUSION ADVANTAGE”</vt:lpstr>
      <vt:lpstr>Starting  the  Journey</vt:lpstr>
      <vt:lpstr>THE DEI</vt:lpstr>
      <vt:lpstr>DEI – DEEP DIVE</vt:lpstr>
      <vt:lpstr>ACTION INSIDE THE DEI: BUILDING A ROADMAP</vt:lpstr>
      <vt:lpstr>DEI PARTICIPATION GROWTH</vt:lpstr>
      <vt:lpstr>TOP PARTICIPATING INDUSTRIES</vt:lpstr>
      <vt:lpstr>2020 COMPANIES EARNING 100</vt:lpstr>
      <vt:lpstr>2020 COMPANIES EARNING 100 (CONTINUED)</vt:lpstr>
      <vt:lpstr>2020 COMPANIES EARNING 90</vt:lpstr>
      <vt:lpstr>2020 COMPANIES EARNING 80</vt:lpstr>
      <vt:lpstr>Disability: INternational</vt:lpstr>
      <vt:lpstr>2020 DEI: INTERNATIONAL</vt:lpstr>
      <vt:lpstr>WHO’S IN? JOINING THE ARE YOU IN? CAMPAIGN</vt:lpstr>
      <vt:lpstr>WHO’S IN?</vt:lpstr>
      <vt:lpstr>26 CEOs ARE IN</vt:lpstr>
      <vt:lpstr>MORE TO BE ANNOUNCED</vt:lpstr>
      <vt:lpstr>25 INVESTORS are IN</vt:lpstr>
      <vt:lpstr>RECENT MEDIA</vt:lpstr>
      <vt:lpstr>Resources</vt:lpstr>
      <vt:lpstr>GENERAL RESOURCES</vt:lpstr>
      <vt:lpstr>INTERNATIONAL SCOPE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IN? JOINING THE ARE YOU IN? CAMPAIGN</dc:title>
  <dc:creator>Elena KA</dc:creator>
  <cp:lastModifiedBy>Elena KA</cp:lastModifiedBy>
  <cp:revision>19</cp:revision>
  <dcterms:created xsi:type="dcterms:W3CDTF">2020-10-08T20:31:17Z</dcterms:created>
  <dcterms:modified xsi:type="dcterms:W3CDTF">2020-10-19T22:33:07Z</dcterms:modified>
</cp:coreProperties>
</file>